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3" r:id="rId5"/>
  </p:sldMasterIdLst>
  <p:notesMasterIdLst>
    <p:notesMasterId r:id="rId47"/>
  </p:notesMasterIdLst>
  <p:sldIdLst>
    <p:sldId id="12256" r:id="rId6"/>
    <p:sldId id="1281" r:id="rId7"/>
    <p:sldId id="2064" r:id="rId8"/>
    <p:sldId id="12365" r:id="rId9"/>
    <p:sldId id="12416" r:id="rId10"/>
    <p:sldId id="1317" r:id="rId11"/>
    <p:sldId id="12417" r:id="rId12"/>
    <p:sldId id="12418" r:id="rId13"/>
    <p:sldId id="12405" r:id="rId14"/>
    <p:sldId id="12419" r:id="rId15"/>
    <p:sldId id="12420" r:id="rId16"/>
    <p:sldId id="12421" r:id="rId17"/>
    <p:sldId id="12422" r:id="rId18"/>
    <p:sldId id="12423" r:id="rId19"/>
    <p:sldId id="12424" r:id="rId20"/>
    <p:sldId id="12425" r:id="rId21"/>
    <p:sldId id="12426" r:id="rId22"/>
    <p:sldId id="12427" r:id="rId23"/>
    <p:sldId id="12428" r:id="rId24"/>
    <p:sldId id="12429" r:id="rId25"/>
    <p:sldId id="12430" r:id="rId26"/>
    <p:sldId id="12431" r:id="rId27"/>
    <p:sldId id="12432" r:id="rId28"/>
    <p:sldId id="12433" r:id="rId29"/>
    <p:sldId id="12434" r:id="rId30"/>
    <p:sldId id="12435" r:id="rId31"/>
    <p:sldId id="315" r:id="rId32"/>
    <p:sldId id="2068" r:id="rId33"/>
    <p:sldId id="12407" r:id="rId34"/>
    <p:sldId id="12409" r:id="rId35"/>
    <p:sldId id="12366" r:id="rId36"/>
    <p:sldId id="12367" r:id="rId37"/>
    <p:sldId id="12414" r:id="rId38"/>
    <p:sldId id="12436" r:id="rId39"/>
    <p:sldId id="12412" r:id="rId40"/>
    <p:sldId id="12438" r:id="rId41"/>
    <p:sldId id="12335" r:id="rId42"/>
    <p:sldId id="12413" r:id="rId43"/>
    <p:sldId id="12258" r:id="rId44"/>
    <p:sldId id="12437" r:id="rId45"/>
    <p:sldId id="12373" r:id="rId4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HCC VSEND" id="{2FC4D4AA-EFDA-4536-B007-0A5A6FC5A982}">
          <p14:sldIdLst>
            <p14:sldId id="12256"/>
            <p14:sldId id="1281"/>
            <p14:sldId id="2064"/>
            <p14:sldId id="12365"/>
            <p14:sldId id="12416"/>
            <p14:sldId id="1317"/>
            <p14:sldId id="12417"/>
            <p14:sldId id="12418"/>
            <p14:sldId id="12405"/>
            <p14:sldId id="12419"/>
            <p14:sldId id="12420"/>
            <p14:sldId id="12421"/>
            <p14:sldId id="12422"/>
            <p14:sldId id="12423"/>
            <p14:sldId id="12424"/>
            <p14:sldId id="12425"/>
            <p14:sldId id="12426"/>
            <p14:sldId id="12427"/>
            <p14:sldId id="12428"/>
            <p14:sldId id="12429"/>
            <p14:sldId id="12430"/>
            <p14:sldId id="12431"/>
            <p14:sldId id="12432"/>
            <p14:sldId id="12433"/>
            <p14:sldId id="12434"/>
            <p14:sldId id="12435"/>
            <p14:sldId id="315"/>
            <p14:sldId id="2068"/>
            <p14:sldId id="12407"/>
            <p14:sldId id="12409"/>
            <p14:sldId id="12366"/>
            <p14:sldId id="12367"/>
            <p14:sldId id="12414"/>
            <p14:sldId id="12436"/>
            <p14:sldId id="12412"/>
            <p14:sldId id="12438"/>
            <p14:sldId id="12335"/>
            <p14:sldId id="12413"/>
            <p14:sldId id="12258"/>
            <p14:sldId id="12437"/>
            <p14:sldId id="1237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835509-BFE8-55A2-65A6-D768053E455E}" name="Cara Corbett" initials="CC" userId="S::ccorbett@impower.co.uk::408f642a-771d-48b3-8069-e97b9489d8c7" providerId="AD"/>
  <p188:author id="{641807B0-2538-222A-847F-D799E2ED6196}" name="Chloe Williams" initials="CW" userId="S::CWilliams@impower.co.uk::f40ef7ee-9a5c-491e-b0c4-3b820e015c54"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Deborah Crossan" initials="DC" lastIdx="10" clrIdx="0">
    <p:extLst>
      <p:ext uri="{19B8F6BF-5375-455C-9EA6-DF929625EA0E}">
        <p15:presenceInfo xmlns:p15="http://schemas.microsoft.com/office/powerpoint/2012/main" userId="S::dcrossan@impower.co.uk::4dd6fa42-9c54-4e43-af72-0a70177b27a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9676"/>
    <a:srgbClr val="FF66FF"/>
    <a:srgbClr val="2F5A20"/>
    <a:srgbClr val="FFFFFF"/>
    <a:srgbClr val="193F78"/>
    <a:srgbClr val="CECECE"/>
    <a:srgbClr val="F5F5F5"/>
    <a:srgbClr val="02745C"/>
    <a:srgbClr val="8D9526"/>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A8163D-23DC-4CBF-9075-202280EF0CEE}" v="2797" dt="2023-04-15T19:54:00.5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60860" autoAdjust="0"/>
  </p:normalViewPr>
  <p:slideViewPr>
    <p:cSldViewPr snapToGrid="0">
      <p:cViewPr varScale="1">
        <p:scale>
          <a:sx n="73" d="100"/>
          <a:sy n="73" d="100"/>
        </p:scale>
        <p:origin x="1296" y="72"/>
      </p:cViewPr>
      <p:guideLst/>
    </p:cSldViewPr>
  </p:slideViewPr>
  <p:notesTextViewPr>
    <p:cViewPr>
      <p:scale>
        <a:sx n="1" d="1"/>
        <a:sy n="1" d="1"/>
      </p:scale>
      <p:origin x="0" y="0"/>
    </p:cViewPr>
  </p:notesTextViewPr>
  <p:notesViewPr>
    <p:cSldViewPr snapToGrid="0">
      <p:cViewPr varScale="1">
        <p:scale>
          <a:sx n="60" d="100"/>
          <a:sy n="60" d="100"/>
        </p:scale>
        <p:origin x="2500" y="6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microsoft.com/office/2018/10/relationships/authors" Targe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commentAuthors" Target="commentAuthors.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y Alexander" userId="1237181b-4c3b-4449-a621-5f911e511340" providerId="ADAL" clId="{44A8163D-23DC-4CBF-9075-202280EF0CEE}"/>
    <pc:docChg chg="undo custSel addSld delSld modSld sldOrd modSection">
      <pc:chgData name="Katy Alexander" userId="1237181b-4c3b-4449-a621-5f911e511340" providerId="ADAL" clId="{44A8163D-23DC-4CBF-9075-202280EF0CEE}" dt="2023-04-15T19:54:06.076" v="10059"/>
      <pc:docMkLst>
        <pc:docMk/>
      </pc:docMkLst>
      <pc:sldChg chg="modNotesTx">
        <pc:chgData name="Katy Alexander" userId="1237181b-4c3b-4449-a621-5f911e511340" providerId="ADAL" clId="{44A8163D-23DC-4CBF-9075-202280EF0CEE}" dt="2023-04-15T19:32:26.962" v="7765" actId="20577"/>
        <pc:sldMkLst>
          <pc:docMk/>
          <pc:sldMk cId="1044790263" sldId="315"/>
        </pc:sldMkLst>
      </pc:sldChg>
      <pc:sldChg chg="modNotesTx">
        <pc:chgData name="Katy Alexander" userId="1237181b-4c3b-4449-a621-5f911e511340" providerId="ADAL" clId="{44A8163D-23DC-4CBF-9075-202280EF0CEE}" dt="2023-04-15T16:50:34.640" v="4345" actId="20577"/>
        <pc:sldMkLst>
          <pc:docMk/>
          <pc:sldMk cId="422236959" sldId="1281"/>
        </pc:sldMkLst>
      </pc:sldChg>
      <pc:sldChg chg="modNotesTx">
        <pc:chgData name="Katy Alexander" userId="1237181b-4c3b-4449-a621-5f911e511340" providerId="ADAL" clId="{44A8163D-23DC-4CBF-9075-202280EF0CEE}" dt="2023-04-15T16:49:28.020" v="4160" actId="20577"/>
        <pc:sldMkLst>
          <pc:docMk/>
          <pc:sldMk cId="1835197550" sldId="1317"/>
        </pc:sldMkLst>
      </pc:sldChg>
      <pc:sldChg chg="modNotesTx">
        <pc:chgData name="Katy Alexander" userId="1237181b-4c3b-4449-a621-5f911e511340" providerId="ADAL" clId="{44A8163D-23DC-4CBF-9075-202280EF0CEE}" dt="2023-04-15T16:50:39.785" v="4347"/>
        <pc:sldMkLst>
          <pc:docMk/>
          <pc:sldMk cId="3020388642" sldId="2064"/>
        </pc:sldMkLst>
      </pc:sldChg>
      <pc:sldChg chg="addSp modSp mod modNotesTx">
        <pc:chgData name="Katy Alexander" userId="1237181b-4c3b-4449-a621-5f911e511340" providerId="ADAL" clId="{44A8163D-23DC-4CBF-9075-202280EF0CEE}" dt="2023-04-15T19:45:54.040" v="9235" actId="20577"/>
        <pc:sldMkLst>
          <pc:docMk/>
          <pc:sldMk cId="491661361" sldId="2068"/>
        </pc:sldMkLst>
        <pc:spChg chg="mod">
          <ac:chgData name="Katy Alexander" userId="1237181b-4c3b-4449-a621-5f911e511340" providerId="ADAL" clId="{44A8163D-23DC-4CBF-9075-202280EF0CEE}" dt="2023-04-13T00:06:46.669" v="0" actId="14100"/>
          <ac:spMkLst>
            <pc:docMk/>
            <pc:sldMk cId="491661361" sldId="2068"/>
            <ac:spMk id="3" creationId="{B1B59500-8363-A6EA-ACF9-A156374E662F}"/>
          </ac:spMkLst>
        </pc:spChg>
        <pc:spChg chg="add mod">
          <ac:chgData name="Katy Alexander" userId="1237181b-4c3b-4449-a621-5f911e511340" providerId="ADAL" clId="{44A8163D-23DC-4CBF-9075-202280EF0CEE}" dt="2023-04-13T00:07:25.294" v="103" actId="1076"/>
          <ac:spMkLst>
            <pc:docMk/>
            <pc:sldMk cId="491661361" sldId="2068"/>
            <ac:spMk id="6" creationId="{7B1FC7E6-41FF-B993-4872-B53F29DBA656}"/>
          </ac:spMkLst>
        </pc:spChg>
        <pc:picChg chg="mod">
          <ac:chgData name="Katy Alexander" userId="1237181b-4c3b-4449-a621-5f911e511340" providerId="ADAL" clId="{44A8163D-23DC-4CBF-9075-202280EF0CEE}" dt="2023-04-13T00:06:55.982" v="2" actId="1076"/>
          <ac:picMkLst>
            <pc:docMk/>
            <pc:sldMk cId="491661361" sldId="2068"/>
            <ac:picMk id="5" creationId="{A3BEF0FA-A840-763A-D276-5E40F11CF38B}"/>
          </ac:picMkLst>
        </pc:picChg>
      </pc:sldChg>
      <pc:sldChg chg="modNotesTx">
        <pc:chgData name="Katy Alexander" userId="1237181b-4c3b-4449-a621-5f911e511340" providerId="ADAL" clId="{44A8163D-23DC-4CBF-9075-202280EF0CEE}" dt="2023-04-15T19:53:57.274" v="10058" actId="20577"/>
        <pc:sldMkLst>
          <pc:docMk/>
          <pc:sldMk cId="2509265264" sldId="12258"/>
        </pc:sldMkLst>
      </pc:sldChg>
      <pc:sldChg chg="modNotesTx">
        <pc:chgData name="Katy Alexander" userId="1237181b-4c3b-4449-a621-5f911e511340" providerId="ADAL" clId="{44A8163D-23DC-4CBF-9075-202280EF0CEE}" dt="2023-04-15T19:50:56.510" v="9861"/>
        <pc:sldMkLst>
          <pc:docMk/>
          <pc:sldMk cId="1038132127" sldId="12335"/>
        </pc:sldMkLst>
      </pc:sldChg>
      <pc:sldChg chg="modNotesTx">
        <pc:chgData name="Katy Alexander" userId="1237181b-4c3b-4449-a621-5f911e511340" providerId="ADAL" clId="{44A8163D-23DC-4CBF-9075-202280EF0CEE}" dt="2023-04-15T16:50:42.321" v="4349"/>
        <pc:sldMkLst>
          <pc:docMk/>
          <pc:sldMk cId="529778996" sldId="12365"/>
        </pc:sldMkLst>
      </pc:sldChg>
      <pc:sldChg chg="modNotesTx">
        <pc:chgData name="Katy Alexander" userId="1237181b-4c3b-4449-a621-5f911e511340" providerId="ADAL" clId="{44A8163D-23DC-4CBF-9075-202280EF0CEE}" dt="2023-04-15T19:43:46.806" v="8914" actId="20577"/>
        <pc:sldMkLst>
          <pc:docMk/>
          <pc:sldMk cId="4236835931" sldId="12366"/>
        </pc:sldMkLst>
      </pc:sldChg>
      <pc:sldChg chg="modNotesTx">
        <pc:chgData name="Katy Alexander" userId="1237181b-4c3b-4449-a621-5f911e511340" providerId="ADAL" clId="{44A8163D-23DC-4CBF-9075-202280EF0CEE}" dt="2023-04-15T19:45:30.277" v="9234" actId="20577"/>
        <pc:sldMkLst>
          <pc:docMk/>
          <pc:sldMk cId="3712050869" sldId="12367"/>
        </pc:sldMkLst>
      </pc:sldChg>
      <pc:sldChg chg="modNotesTx">
        <pc:chgData name="Katy Alexander" userId="1237181b-4c3b-4449-a621-5f911e511340" providerId="ADAL" clId="{44A8163D-23DC-4CBF-9075-202280EF0CEE}" dt="2023-04-15T19:53:46.991" v="10055"/>
        <pc:sldMkLst>
          <pc:docMk/>
          <pc:sldMk cId="3631728191" sldId="12373"/>
        </pc:sldMkLst>
      </pc:sldChg>
      <pc:sldChg chg="del">
        <pc:chgData name="Katy Alexander" userId="1237181b-4c3b-4449-a621-5f911e511340" providerId="ADAL" clId="{44A8163D-23DC-4CBF-9075-202280EF0CEE}" dt="2023-04-13T10:44:51.585" v="1997" actId="2696"/>
        <pc:sldMkLst>
          <pc:docMk/>
          <pc:sldMk cId="2226632334" sldId="12400"/>
        </pc:sldMkLst>
      </pc:sldChg>
      <pc:sldChg chg="ord modNotesTx">
        <pc:chgData name="Katy Alexander" userId="1237181b-4c3b-4449-a621-5f911e511340" providerId="ADAL" clId="{44A8163D-23DC-4CBF-9075-202280EF0CEE}" dt="2023-04-15T17:01:13.291" v="6265"/>
        <pc:sldMkLst>
          <pc:docMk/>
          <pc:sldMk cId="659985273" sldId="12405"/>
        </pc:sldMkLst>
      </pc:sldChg>
      <pc:sldChg chg="modNotesTx">
        <pc:chgData name="Katy Alexander" userId="1237181b-4c3b-4449-a621-5f911e511340" providerId="ADAL" clId="{44A8163D-23DC-4CBF-9075-202280EF0CEE}" dt="2023-04-15T19:40:13.058" v="8525" actId="20577"/>
        <pc:sldMkLst>
          <pc:docMk/>
          <pc:sldMk cId="3442565439" sldId="12407"/>
        </pc:sldMkLst>
      </pc:sldChg>
      <pc:sldChg chg="modSp mod modNotesTx">
        <pc:chgData name="Katy Alexander" userId="1237181b-4c3b-4449-a621-5f911e511340" providerId="ADAL" clId="{44A8163D-23DC-4CBF-9075-202280EF0CEE}" dt="2023-04-15T19:41:44.091" v="8703" actId="20577"/>
        <pc:sldMkLst>
          <pc:docMk/>
          <pc:sldMk cId="1557767840" sldId="12409"/>
        </pc:sldMkLst>
        <pc:spChg chg="mod">
          <ac:chgData name="Katy Alexander" userId="1237181b-4c3b-4449-a621-5f911e511340" providerId="ADAL" clId="{44A8163D-23DC-4CBF-9075-202280EF0CEE}" dt="2023-04-13T00:08:21.942" v="105" actId="6549"/>
          <ac:spMkLst>
            <pc:docMk/>
            <pc:sldMk cId="1557767840" sldId="12409"/>
            <ac:spMk id="9" creationId="{86548212-92FE-13BB-A80F-E73BB207A198}"/>
          </ac:spMkLst>
        </pc:spChg>
      </pc:sldChg>
      <pc:sldChg chg="modSp mod modNotesTx">
        <pc:chgData name="Katy Alexander" userId="1237181b-4c3b-4449-a621-5f911e511340" providerId="ADAL" clId="{44A8163D-23DC-4CBF-9075-202280EF0CEE}" dt="2023-04-15T19:49:17.919" v="9532" actId="20577"/>
        <pc:sldMkLst>
          <pc:docMk/>
          <pc:sldMk cId="11418152" sldId="12412"/>
        </pc:sldMkLst>
        <pc:spChg chg="mod">
          <ac:chgData name="Katy Alexander" userId="1237181b-4c3b-4449-a621-5f911e511340" providerId="ADAL" clId="{44A8163D-23DC-4CBF-9075-202280EF0CEE}" dt="2023-04-15T16:46:17.330" v="3885" actId="20577"/>
          <ac:spMkLst>
            <pc:docMk/>
            <pc:sldMk cId="11418152" sldId="12412"/>
            <ac:spMk id="4" creationId="{B6E148D7-4DCA-F62F-F19A-AABCA7B62BBA}"/>
          </ac:spMkLst>
        </pc:spChg>
        <pc:spChg chg="mod">
          <ac:chgData name="Katy Alexander" userId="1237181b-4c3b-4449-a621-5f911e511340" providerId="ADAL" clId="{44A8163D-23DC-4CBF-9075-202280EF0CEE}" dt="2023-04-13T10:13:23.269" v="1385" actId="20577"/>
          <ac:spMkLst>
            <pc:docMk/>
            <pc:sldMk cId="11418152" sldId="12412"/>
            <ac:spMk id="6" creationId="{6B7A0962-6E88-F169-5D8E-734EFFB298B7}"/>
          </ac:spMkLst>
        </pc:spChg>
      </pc:sldChg>
      <pc:sldChg chg="addSp delSp modSp add del mod ord modNotesTx">
        <pc:chgData name="Katy Alexander" userId="1237181b-4c3b-4449-a621-5f911e511340" providerId="ADAL" clId="{44A8163D-23DC-4CBF-9075-202280EF0CEE}" dt="2023-04-15T19:54:06.076" v="10059"/>
        <pc:sldMkLst>
          <pc:docMk/>
          <pc:sldMk cId="4127828208" sldId="12413"/>
        </pc:sldMkLst>
        <pc:spChg chg="mod">
          <ac:chgData name="Katy Alexander" userId="1237181b-4c3b-4449-a621-5f911e511340" providerId="ADAL" clId="{44A8163D-23DC-4CBF-9075-202280EF0CEE}" dt="2023-04-13T11:09:02.409" v="2653" actId="1035"/>
          <ac:spMkLst>
            <pc:docMk/>
            <pc:sldMk cId="4127828208" sldId="12413"/>
            <ac:spMk id="3" creationId="{7961A6F4-BDF5-4471-ACBA-8CCF51AF2E2A}"/>
          </ac:spMkLst>
        </pc:spChg>
        <pc:spChg chg="mod">
          <ac:chgData name="Katy Alexander" userId="1237181b-4c3b-4449-a621-5f911e511340" providerId="ADAL" clId="{44A8163D-23DC-4CBF-9075-202280EF0CEE}" dt="2023-04-13T11:09:11.536" v="2661" actId="1036"/>
          <ac:spMkLst>
            <pc:docMk/>
            <pc:sldMk cId="4127828208" sldId="12413"/>
            <ac:spMk id="4" creationId="{06C76CFD-7BC8-4B7B-8C42-82C1B493DD51}"/>
          </ac:spMkLst>
        </pc:spChg>
        <pc:spChg chg="add del mod">
          <ac:chgData name="Katy Alexander" userId="1237181b-4c3b-4449-a621-5f911e511340" providerId="ADAL" clId="{44A8163D-23DC-4CBF-9075-202280EF0CEE}" dt="2023-04-13T11:00:43.279" v="2591" actId="478"/>
          <ac:spMkLst>
            <pc:docMk/>
            <pc:sldMk cId="4127828208" sldId="12413"/>
            <ac:spMk id="10" creationId="{6DDEF368-5725-4CF2-A287-5FFFCB216111}"/>
          </ac:spMkLst>
        </pc:spChg>
        <pc:spChg chg="add del mod">
          <ac:chgData name="Katy Alexander" userId="1237181b-4c3b-4449-a621-5f911e511340" providerId="ADAL" clId="{44A8163D-23DC-4CBF-9075-202280EF0CEE}" dt="2023-04-13T11:00:43.279" v="2591" actId="478"/>
          <ac:spMkLst>
            <pc:docMk/>
            <pc:sldMk cId="4127828208" sldId="12413"/>
            <ac:spMk id="12" creationId="{A6C21909-CA8A-DBDA-1598-27CFFA18A665}"/>
          </ac:spMkLst>
        </pc:spChg>
        <pc:spChg chg="add mod">
          <ac:chgData name="Katy Alexander" userId="1237181b-4c3b-4449-a621-5f911e511340" providerId="ADAL" clId="{44A8163D-23DC-4CBF-9075-202280EF0CEE}" dt="2023-04-13T10:59:37.133" v="2375"/>
          <ac:spMkLst>
            <pc:docMk/>
            <pc:sldMk cId="4127828208" sldId="12413"/>
            <ac:spMk id="13" creationId="{07457B99-20AD-7EFA-0AF1-9A97344556B8}"/>
          </ac:spMkLst>
        </pc:spChg>
        <pc:spChg chg="add mod">
          <ac:chgData name="Katy Alexander" userId="1237181b-4c3b-4449-a621-5f911e511340" providerId="ADAL" clId="{44A8163D-23DC-4CBF-9075-202280EF0CEE}" dt="2023-04-13T10:59:37.133" v="2375"/>
          <ac:spMkLst>
            <pc:docMk/>
            <pc:sldMk cId="4127828208" sldId="12413"/>
            <ac:spMk id="14" creationId="{B702A34B-C555-AABF-A69D-0C69F01261A2}"/>
          </ac:spMkLst>
        </pc:spChg>
        <pc:spChg chg="add mod">
          <ac:chgData name="Katy Alexander" userId="1237181b-4c3b-4449-a621-5f911e511340" providerId="ADAL" clId="{44A8163D-23DC-4CBF-9075-202280EF0CEE}" dt="2023-04-13T10:59:37.133" v="2375"/>
          <ac:spMkLst>
            <pc:docMk/>
            <pc:sldMk cId="4127828208" sldId="12413"/>
            <ac:spMk id="15" creationId="{D8186C40-75DD-43E7-8AAE-B8B0F819AFF7}"/>
          </ac:spMkLst>
        </pc:spChg>
        <pc:spChg chg="add mod">
          <ac:chgData name="Katy Alexander" userId="1237181b-4c3b-4449-a621-5f911e511340" providerId="ADAL" clId="{44A8163D-23DC-4CBF-9075-202280EF0CEE}" dt="2023-04-13T10:59:37.133" v="2375"/>
          <ac:spMkLst>
            <pc:docMk/>
            <pc:sldMk cId="4127828208" sldId="12413"/>
            <ac:spMk id="16" creationId="{D69BDC43-0B5B-04F2-3712-9F774F7A4188}"/>
          </ac:spMkLst>
        </pc:spChg>
        <pc:grpChg chg="add del mod">
          <ac:chgData name="Katy Alexander" userId="1237181b-4c3b-4449-a621-5f911e511340" providerId="ADAL" clId="{44A8163D-23DC-4CBF-9075-202280EF0CEE}" dt="2023-04-13T11:00:43.279" v="2591" actId="478"/>
          <ac:grpSpMkLst>
            <pc:docMk/>
            <pc:sldMk cId="4127828208" sldId="12413"/>
            <ac:grpSpMk id="9" creationId="{6FF060AD-C402-9584-6F48-AD467D5A6EC6}"/>
          </ac:grpSpMkLst>
        </pc:grpChg>
        <pc:grpChg chg="add del mod">
          <ac:chgData name="Katy Alexander" userId="1237181b-4c3b-4449-a621-5f911e511340" providerId="ADAL" clId="{44A8163D-23DC-4CBF-9075-202280EF0CEE}" dt="2023-04-13T11:00:43.279" v="2591" actId="478"/>
          <ac:grpSpMkLst>
            <pc:docMk/>
            <pc:sldMk cId="4127828208" sldId="12413"/>
            <ac:grpSpMk id="11" creationId="{14E02444-697C-F4FE-4CF4-A119820C3E12}"/>
          </ac:grpSpMkLst>
        </pc:grpChg>
        <pc:graphicFrameChg chg="add mod modGraphic">
          <ac:chgData name="Katy Alexander" userId="1237181b-4c3b-4449-a621-5f911e511340" providerId="ADAL" clId="{44A8163D-23DC-4CBF-9075-202280EF0CEE}" dt="2023-04-13T11:07:26.959" v="2614"/>
          <ac:graphicFrameMkLst>
            <pc:docMk/>
            <pc:sldMk cId="4127828208" sldId="12413"/>
            <ac:graphicFrameMk id="8" creationId="{8483FE17-88EA-E3F3-B58A-1FF1BB8E44BD}"/>
          </ac:graphicFrameMkLst>
        </pc:graphicFrameChg>
        <pc:graphicFrameChg chg="add mod">
          <ac:chgData name="Katy Alexander" userId="1237181b-4c3b-4449-a621-5f911e511340" providerId="ADAL" clId="{44A8163D-23DC-4CBF-9075-202280EF0CEE}" dt="2023-04-13T11:07:50.821" v="2624"/>
          <ac:graphicFrameMkLst>
            <pc:docMk/>
            <pc:sldMk cId="4127828208" sldId="12413"/>
            <ac:graphicFrameMk id="17" creationId="{21082BB8-8ED7-68E9-CA7B-F9AFC7744DD7}"/>
          </ac:graphicFrameMkLst>
        </pc:graphicFrameChg>
        <pc:graphicFrameChg chg="add mod">
          <ac:chgData name="Katy Alexander" userId="1237181b-4c3b-4449-a621-5f911e511340" providerId="ADAL" clId="{44A8163D-23DC-4CBF-9075-202280EF0CEE}" dt="2023-04-13T11:07:14.377" v="2609"/>
          <ac:graphicFrameMkLst>
            <pc:docMk/>
            <pc:sldMk cId="4127828208" sldId="12413"/>
            <ac:graphicFrameMk id="18" creationId="{C14D6C0C-8CD2-3AB4-0FAF-05A7257264AC}"/>
          </ac:graphicFrameMkLst>
        </pc:graphicFrameChg>
        <pc:picChg chg="add mod">
          <ac:chgData name="Katy Alexander" userId="1237181b-4c3b-4449-a621-5f911e511340" providerId="ADAL" clId="{44A8163D-23DC-4CBF-9075-202280EF0CEE}" dt="2023-04-13T11:09:05.761" v="2654" actId="1076"/>
          <ac:picMkLst>
            <pc:docMk/>
            <pc:sldMk cId="4127828208" sldId="12413"/>
            <ac:picMk id="7" creationId="{3F87C5FD-73CA-977C-39CD-9F1E36726506}"/>
          </ac:picMkLst>
        </pc:picChg>
      </pc:sldChg>
      <pc:sldChg chg="addSp modSp mod modNotesTx">
        <pc:chgData name="Katy Alexander" userId="1237181b-4c3b-4449-a621-5f911e511340" providerId="ADAL" clId="{44A8163D-23DC-4CBF-9075-202280EF0CEE}" dt="2023-04-15T19:47:57.277" v="9354" actId="20577"/>
        <pc:sldMkLst>
          <pc:docMk/>
          <pc:sldMk cId="3656297361" sldId="12414"/>
        </pc:sldMkLst>
        <pc:spChg chg="mod">
          <ac:chgData name="Katy Alexander" userId="1237181b-4c3b-4449-a621-5f911e511340" providerId="ADAL" clId="{44A8163D-23DC-4CBF-9075-202280EF0CEE}" dt="2023-04-13T00:11:16.423" v="162" actId="1076"/>
          <ac:spMkLst>
            <pc:docMk/>
            <pc:sldMk cId="3656297361" sldId="12414"/>
            <ac:spMk id="4" creationId="{B47CBA35-9346-59FC-8412-730839B7638E}"/>
          </ac:spMkLst>
        </pc:spChg>
        <pc:spChg chg="mod ord">
          <ac:chgData name="Katy Alexander" userId="1237181b-4c3b-4449-a621-5f911e511340" providerId="ADAL" clId="{44A8163D-23DC-4CBF-9075-202280EF0CEE}" dt="2023-04-13T00:10:35.546" v="155" actId="166"/>
          <ac:spMkLst>
            <pc:docMk/>
            <pc:sldMk cId="3656297361" sldId="12414"/>
            <ac:spMk id="9" creationId="{F8EC5445-2B99-92E2-DAD0-90C3FF8A4F07}"/>
          </ac:spMkLst>
        </pc:spChg>
        <pc:spChg chg="add mod">
          <ac:chgData name="Katy Alexander" userId="1237181b-4c3b-4449-a621-5f911e511340" providerId="ADAL" clId="{44A8163D-23DC-4CBF-9075-202280EF0CEE}" dt="2023-04-13T00:11:29.904" v="165" actId="1076"/>
          <ac:spMkLst>
            <pc:docMk/>
            <pc:sldMk cId="3656297361" sldId="12414"/>
            <ac:spMk id="19" creationId="{8A138BBA-40BD-7D68-964E-12D2A57C2B9A}"/>
          </ac:spMkLst>
        </pc:spChg>
        <pc:grpChg chg="mod">
          <ac:chgData name="Katy Alexander" userId="1237181b-4c3b-4449-a621-5f911e511340" providerId="ADAL" clId="{44A8163D-23DC-4CBF-9075-202280EF0CEE}" dt="2023-04-13T00:10:17.656" v="151" actId="1076"/>
          <ac:grpSpMkLst>
            <pc:docMk/>
            <pc:sldMk cId="3656297361" sldId="12414"/>
            <ac:grpSpMk id="6" creationId="{684C0B85-68E5-9DDB-96EE-62FB4E1A7A4A}"/>
          </ac:grpSpMkLst>
        </pc:grpChg>
        <pc:picChg chg="mod">
          <ac:chgData name="Katy Alexander" userId="1237181b-4c3b-4449-a621-5f911e511340" providerId="ADAL" clId="{44A8163D-23DC-4CBF-9075-202280EF0CEE}" dt="2023-04-13T00:10:22.104" v="152" actId="1076"/>
          <ac:picMkLst>
            <pc:docMk/>
            <pc:sldMk cId="3656297361" sldId="12414"/>
            <ac:picMk id="2" creationId="{9919E64A-7072-E056-E920-430EE60DC602}"/>
          </ac:picMkLst>
        </pc:picChg>
      </pc:sldChg>
      <pc:sldChg chg="modSp modNotesTx">
        <pc:chgData name="Katy Alexander" userId="1237181b-4c3b-4449-a621-5f911e511340" providerId="ADAL" clId="{44A8163D-23DC-4CBF-9075-202280EF0CEE}" dt="2023-04-15T16:50:46.074" v="4351"/>
        <pc:sldMkLst>
          <pc:docMk/>
          <pc:sldMk cId="717058932" sldId="12416"/>
        </pc:sldMkLst>
        <pc:graphicFrameChg chg="mod">
          <ac:chgData name="Katy Alexander" userId="1237181b-4c3b-4449-a621-5f911e511340" providerId="ADAL" clId="{44A8163D-23DC-4CBF-9075-202280EF0CEE}" dt="2023-04-15T16:43:54.374" v="3832" actId="20577"/>
          <ac:graphicFrameMkLst>
            <pc:docMk/>
            <pc:sldMk cId="717058932" sldId="12416"/>
            <ac:graphicFrameMk id="10" creationId="{C980E9D0-2350-A2AF-7EF3-C63DB1EAFC0A}"/>
          </ac:graphicFrameMkLst>
        </pc:graphicFrameChg>
      </pc:sldChg>
      <pc:sldChg chg="modNotesTx">
        <pc:chgData name="Katy Alexander" userId="1237181b-4c3b-4449-a621-5f911e511340" providerId="ADAL" clId="{44A8163D-23DC-4CBF-9075-202280EF0CEE}" dt="2023-04-15T16:50:51.782" v="4353"/>
        <pc:sldMkLst>
          <pc:docMk/>
          <pc:sldMk cId="1191389691" sldId="12417"/>
        </pc:sldMkLst>
      </pc:sldChg>
      <pc:sldChg chg="modNotesTx">
        <pc:chgData name="Katy Alexander" userId="1237181b-4c3b-4449-a621-5f911e511340" providerId="ADAL" clId="{44A8163D-23DC-4CBF-9075-202280EF0CEE}" dt="2023-04-15T17:01:34.623" v="6278"/>
        <pc:sldMkLst>
          <pc:docMk/>
          <pc:sldMk cId="3035002" sldId="12418"/>
        </pc:sldMkLst>
      </pc:sldChg>
      <pc:sldChg chg="modNotesTx">
        <pc:chgData name="Katy Alexander" userId="1237181b-4c3b-4449-a621-5f911e511340" providerId="ADAL" clId="{44A8163D-23DC-4CBF-9075-202280EF0CEE}" dt="2023-04-15T17:10:37.623" v="7389" actId="20577"/>
        <pc:sldMkLst>
          <pc:docMk/>
          <pc:sldMk cId="641404359" sldId="12419"/>
        </pc:sldMkLst>
      </pc:sldChg>
      <pc:sldChg chg="modNotesTx">
        <pc:chgData name="Katy Alexander" userId="1237181b-4c3b-4449-a621-5f911e511340" providerId="ADAL" clId="{44A8163D-23DC-4CBF-9075-202280EF0CEE}" dt="2023-04-15T17:02:42.070" v="6358" actId="20577"/>
        <pc:sldMkLst>
          <pc:docMk/>
          <pc:sldMk cId="3290811161" sldId="12420"/>
        </pc:sldMkLst>
      </pc:sldChg>
      <pc:sldChg chg="addSp delSp mod modNotesTx">
        <pc:chgData name="Katy Alexander" userId="1237181b-4c3b-4449-a621-5f911e511340" providerId="ADAL" clId="{44A8163D-23DC-4CBF-9075-202280EF0CEE}" dt="2023-04-15T17:02:53.016" v="6410" actId="20577"/>
        <pc:sldMkLst>
          <pc:docMk/>
          <pc:sldMk cId="3541122" sldId="12421"/>
        </pc:sldMkLst>
        <pc:spChg chg="add del">
          <ac:chgData name="Katy Alexander" userId="1237181b-4c3b-4449-a621-5f911e511340" providerId="ADAL" clId="{44A8163D-23DC-4CBF-9075-202280EF0CEE}" dt="2023-04-15T17:02:18.729" v="6282" actId="22"/>
          <ac:spMkLst>
            <pc:docMk/>
            <pc:sldMk cId="3541122" sldId="12421"/>
            <ac:spMk id="4" creationId="{5C3EB8E5-D0F0-51F0-C831-7B7CFC1A1199}"/>
          </ac:spMkLst>
        </pc:spChg>
      </pc:sldChg>
      <pc:sldChg chg="modNotesTx">
        <pc:chgData name="Katy Alexander" userId="1237181b-4c3b-4449-a621-5f911e511340" providerId="ADAL" clId="{44A8163D-23DC-4CBF-9075-202280EF0CEE}" dt="2023-04-15T17:06:41.058" v="6942" actId="20577"/>
        <pc:sldMkLst>
          <pc:docMk/>
          <pc:sldMk cId="231987063" sldId="12422"/>
        </pc:sldMkLst>
      </pc:sldChg>
      <pc:sldChg chg="modNotesTx">
        <pc:chgData name="Katy Alexander" userId="1237181b-4c3b-4449-a621-5f911e511340" providerId="ADAL" clId="{44A8163D-23DC-4CBF-9075-202280EF0CEE}" dt="2023-04-15T17:09:36.425" v="7321" actId="20577"/>
        <pc:sldMkLst>
          <pc:docMk/>
          <pc:sldMk cId="1061910402" sldId="12423"/>
        </pc:sldMkLst>
      </pc:sldChg>
      <pc:sldChg chg="modNotesTx">
        <pc:chgData name="Katy Alexander" userId="1237181b-4c3b-4449-a621-5f911e511340" providerId="ADAL" clId="{44A8163D-23DC-4CBF-9075-202280EF0CEE}" dt="2023-04-15T17:09:43.995" v="7322"/>
        <pc:sldMkLst>
          <pc:docMk/>
          <pc:sldMk cId="1649739567" sldId="12424"/>
        </pc:sldMkLst>
      </pc:sldChg>
      <pc:sldChg chg="modNotesTx">
        <pc:chgData name="Katy Alexander" userId="1237181b-4c3b-4449-a621-5f911e511340" providerId="ADAL" clId="{44A8163D-23DC-4CBF-9075-202280EF0CEE}" dt="2023-04-15T17:10:02" v="7323"/>
        <pc:sldMkLst>
          <pc:docMk/>
          <pc:sldMk cId="326767904" sldId="12425"/>
        </pc:sldMkLst>
      </pc:sldChg>
      <pc:sldChg chg="modNotesTx">
        <pc:chgData name="Katy Alexander" userId="1237181b-4c3b-4449-a621-5f911e511340" providerId="ADAL" clId="{44A8163D-23DC-4CBF-9075-202280EF0CEE}" dt="2023-04-15T17:11:09.027" v="7392" actId="20577"/>
        <pc:sldMkLst>
          <pc:docMk/>
          <pc:sldMk cId="167790948" sldId="12426"/>
        </pc:sldMkLst>
      </pc:sldChg>
      <pc:sldChg chg="modNotesTx">
        <pc:chgData name="Katy Alexander" userId="1237181b-4c3b-4449-a621-5f911e511340" providerId="ADAL" clId="{44A8163D-23DC-4CBF-9075-202280EF0CEE}" dt="2023-04-15T17:11:27.331" v="7393"/>
        <pc:sldMkLst>
          <pc:docMk/>
          <pc:sldMk cId="491301383" sldId="12427"/>
        </pc:sldMkLst>
      </pc:sldChg>
      <pc:sldChg chg="modNotesTx">
        <pc:chgData name="Katy Alexander" userId="1237181b-4c3b-4449-a621-5f911e511340" providerId="ADAL" clId="{44A8163D-23DC-4CBF-9075-202280EF0CEE}" dt="2023-04-15T17:11:35.918" v="7394"/>
        <pc:sldMkLst>
          <pc:docMk/>
          <pc:sldMk cId="1458641909" sldId="12428"/>
        </pc:sldMkLst>
      </pc:sldChg>
      <pc:sldChg chg="modNotesTx">
        <pc:chgData name="Katy Alexander" userId="1237181b-4c3b-4449-a621-5f911e511340" providerId="ADAL" clId="{44A8163D-23DC-4CBF-9075-202280EF0CEE}" dt="2023-04-15T17:11:40.506" v="7395"/>
        <pc:sldMkLst>
          <pc:docMk/>
          <pc:sldMk cId="2892770487" sldId="12429"/>
        </pc:sldMkLst>
      </pc:sldChg>
      <pc:sldChg chg="modNotesTx">
        <pc:chgData name="Katy Alexander" userId="1237181b-4c3b-4449-a621-5f911e511340" providerId="ADAL" clId="{44A8163D-23DC-4CBF-9075-202280EF0CEE}" dt="2023-04-15T17:12:23.583" v="7397"/>
        <pc:sldMkLst>
          <pc:docMk/>
          <pc:sldMk cId="2816678386" sldId="12430"/>
        </pc:sldMkLst>
      </pc:sldChg>
      <pc:sldChg chg="modNotesTx">
        <pc:chgData name="Katy Alexander" userId="1237181b-4c3b-4449-a621-5f911e511340" providerId="ADAL" clId="{44A8163D-23DC-4CBF-9075-202280EF0CEE}" dt="2023-04-15T17:12:47.772" v="7398"/>
        <pc:sldMkLst>
          <pc:docMk/>
          <pc:sldMk cId="2456174496" sldId="12431"/>
        </pc:sldMkLst>
      </pc:sldChg>
      <pc:sldChg chg="addSp delSp mod modNotesTx">
        <pc:chgData name="Katy Alexander" userId="1237181b-4c3b-4449-a621-5f911e511340" providerId="ADAL" clId="{44A8163D-23DC-4CBF-9075-202280EF0CEE}" dt="2023-04-15T17:12:52.028" v="7401"/>
        <pc:sldMkLst>
          <pc:docMk/>
          <pc:sldMk cId="3818410516" sldId="12432"/>
        </pc:sldMkLst>
        <pc:spChg chg="add del">
          <ac:chgData name="Katy Alexander" userId="1237181b-4c3b-4449-a621-5f911e511340" providerId="ADAL" clId="{44A8163D-23DC-4CBF-9075-202280EF0CEE}" dt="2023-04-15T17:12:50.459" v="7400" actId="22"/>
          <ac:spMkLst>
            <pc:docMk/>
            <pc:sldMk cId="3818410516" sldId="12432"/>
            <ac:spMk id="4" creationId="{C0042268-0E01-9CDA-2D59-7B9E78FD7057}"/>
          </ac:spMkLst>
        </pc:spChg>
      </pc:sldChg>
      <pc:sldChg chg="modNotesTx">
        <pc:chgData name="Katy Alexander" userId="1237181b-4c3b-4449-a621-5f911e511340" providerId="ADAL" clId="{44A8163D-23DC-4CBF-9075-202280EF0CEE}" dt="2023-04-15T17:12:56.553" v="7402"/>
        <pc:sldMkLst>
          <pc:docMk/>
          <pc:sldMk cId="1277765522" sldId="12433"/>
        </pc:sldMkLst>
      </pc:sldChg>
      <pc:sldChg chg="addSp delSp mod modNotesTx">
        <pc:chgData name="Katy Alexander" userId="1237181b-4c3b-4449-a621-5f911e511340" providerId="ADAL" clId="{44A8163D-23DC-4CBF-9075-202280EF0CEE}" dt="2023-04-15T17:13:00.297" v="7405"/>
        <pc:sldMkLst>
          <pc:docMk/>
          <pc:sldMk cId="410102657" sldId="12434"/>
        </pc:sldMkLst>
        <pc:spChg chg="add del">
          <ac:chgData name="Katy Alexander" userId="1237181b-4c3b-4449-a621-5f911e511340" providerId="ADAL" clId="{44A8163D-23DC-4CBF-9075-202280EF0CEE}" dt="2023-04-15T17:12:58.968" v="7404" actId="22"/>
          <ac:spMkLst>
            <pc:docMk/>
            <pc:sldMk cId="410102657" sldId="12434"/>
            <ac:spMk id="4" creationId="{68C0E099-170D-701C-3782-F0346742474E}"/>
          </ac:spMkLst>
        </pc:spChg>
      </pc:sldChg>
      <pc:sldChg chg="modNotesTx">
        <pc:chgData name="Katy Alexander" userId="1237181b-4c3b-4449-a621-5f911e511340" providerId="ADAL" clId="{44A8163D-23DC-4CBF-9075-202280EF0CEE}" dt="2023-04-15T17:13:04.634" v="7406"/>
        <pc:sldMkLst>
          <pc:docMk/>
          <pc:sldMk cId="2662309742" sldId="12435"/>
        </pc:sldMkLst>
      </pc:sldChg>
      <pc:sldChg chg="addSp delSp modSp mod modNotesTx">
        <pc:chgData name="Katy Alexander" userId="1237181b-4c3b-4449-a621-5f911e511340" providerId="ADAL" clId="{44A8163D-23DC-4CBF-9075-202280EF0CEE}" dt="2023-04-15T19:48:31.905" v="9453" actId="5793"/>
        <pc:sldMkLst>
          <pc:docMk/>
          <pc:sldMk cId="527890627" sldId="12436"/>
        </pc:sldMkLst>
        <pc:spChg chg="mod">
          <ac:chgData name="Katy Alexander" userId="1237181b-4c3b-4449-a621-5f911e511340" providerId="ADAL" clId="{44A8163D-23DC-4CBF-9075-202280EF0CEE}" dt="2023-04-13T00:11:46.761" v="167" actId="20577"/>
          <ac:spMkLst>
            <pc:docMk/>
            <pc:sldMk cId="527890627" sldId="12436"/>
            <ac:spMk id="2" creationId="{B9C351C7-DB56-36F4-42C9-05D51627DC09}"/>
          </ac:spMkLst>
        </pc:spChg>
        <pc:spChg chg="del">
          <ac:chgData name="Katy Alexander" userId="1237181b-4c3b-4449-a621-5f911e511340" providerId="ADAL" clId="{44A8163D-23DC-4CBF-9075-202280EF0CEE}" dt="2023-04-13T09:45:04.135" v="168" actId="478"/>
          <ac:spMkLst>
            <pc:docMk/>
            <pc:sldMk cId="527890627" sldId="12436"/>
            <ac:spMk id="3" creationId="{B18C6AB1-456C-0660-B1E1-376DC3C23A07}"/>
          </ac:spMkLst>
        </pc:spChg>
        <pc:spChg chg="add del mod">
          <ac:chgData name="Katy Alexander" userId="1237181b-4c3b-4449-a621-5f911e511340" providerId="ADAL" clId="{44A8163D-23DC-4CBF-9075-202280EF0CEE}" dt="2023-04-13T09:45:06.324" v="169" actId="478"/>
          <ac:spMkLst>
            <pc:docMk/>
            <pc:sldMk cId="527890627" sldId="12436"/>
            <ac:spMk id="5" creationId="{D866B22D-F8A5-8AD7-567E-D31B0270C19D}"/>
          </ac:spMkLst>
        </pc:spChg>
        <pc:graphicFrameChg chg="add del mod modGraphic">
          <ac:chgData name="Katy Alexander" userId="1237181b-4c3b-4449-a621-5f911e511340" providerId="ADAL" clId="{44A8163D-23DC-4CBF-9075-202280EF0CEE}" dt="2023-04-13T09:46:46.400" v="291" actId="478"/>
          <ac:graphicFrameMkLst>
            <pc:docMk/>
            <pc:sldMk cId="527890627" sldId="12436"/>
            <ac:graphicFrameMk id="6" creationId="{A6034F1A-9907-A294-99CD-4F03E4B2A318}"/>
          </ac:graphicFrameMkLst>
        </pc:graphicFrameChg>
        <pc:graphicFrameChg chg="add mod modGraphic">
          <ac:chgData name="Katy Alexander" userId="1237181b-4c3b-4449-a621-5f911e511340" providerId="ADAL" clId="{44A8163D-23DC-4CBF-9075-202280EF0CEE}" dt="2023-04-13T10:12:36.227" v="1362"/>
          <ac:graphicFrameMkLst>
            <pc:docMk/>
            <pc:sldMk cId="527890627" sldId="12436"/>
            <ac:graphicFrameMk id="7" creationId="{3C81C811-14EC-9B6A-EB65-C836FA066423}"/>
          </ac:graphicFrameMkLst>
        </pc:graphicFrameChg>
        <pc:graphicFrameChg chg="add mod">
          <ac:chgData name="Katy Alexander" userId="1237181b-4c3b-4449-a621-5f911e511340" providerId="ADAL" clId="{44A8163D-23DC-4CBF-9075-202280EF0CEE}" dt="2023-04-13T10:12:18.952" v="1361"/>
          <ac:graphicFrameMkLst>
            <pc:docMk/>
            <pc:sldMk cId="527890627" sldId="12436"/>
            <ac:graphicFrameMk id="8" creationId="{E05CB262-1798-421E-682E-D88A5924192F}"/>
          </ac:graphicFrameMkLst>
        </pc:graphicFrameChg>
      </pc:sldChg>
      <pc:sldChg chg="modSp mod modNotesTx">
        <pc:chgData name="Katy Alexander" userId="1237181b-4c3b-4449-a621-5f911e511340" providerId="ADAL" clId="{44A8163D-23DC-4CBF-9075-202280EF0CEE}" dt="2023-04-15T19:53:42.648" v="10054"/>
        <pc:sldMkLst>
          <pc:docMk/>
          <pc:sldMk cId="1304655082" sldId="12437"/>
        </pc:sldMkLst>
        <pc:spChg chg="mod">
          <ac:chgData name="Katy Alexander" userId="1237181b-4c3b-4449-a621-5f911e511340" providerId="ADAL" clId="{44A8163D-23DC-4CBF-9075-202280EF0CEE}" dt="2023-04-13T11:40:44.326" v="2677" actId="5793"/>
          <ac:spMkLst>
            <pc:docMk/>
            <pc:sldMk cId="1304655082" sldId="12437"/>
            <ac:spMk id="2" creationId="{56DC20E5-5F7F-90EE-94F4-5690918D9B45}"/>
          </ac:spMkLst>
        </pc:spChg>
        <pc:spChg chg="mod">
          <ac:chgData name="Katy Alexander" userId="1237181b-4c3b-4449-a621-5f911e511340" providerId="ADAL" clId="{44A8163D-23DC-4CBF-9075-202280EF0CEE}" dt="2023-04-13T11:48:44.309" v="3373" actId="14100"/>
          <ac:spMkLst>
            <pc:docMk/>
            <pc:sldMk cId="1304655082" sldId="12437"/>
            <ac:spMk id="3" creationId="{729F4FFD-B192-7D54-51FD-B966D754FFA3}"/>
          </ac:spMkLst>
        </pc:spChg>
      </pc:sldChg>
      <pc:sldChg chg="addSp delSp modSp add mod modNotesTx">
        <pc:chgData name="Katy Alexander" userId="1237181b-4c3b-4449-a621-5f911e511340" providerId="ADAL" clId="{44A8163D-23DC-4CBF-9075-202280EF0CEE}" dt="2023-04-15T19:50:51.361" v="9860" actId="20577"/>
        <pc:sldMkLst>
          <pc:docMk/>
          <pc:sldMk cId="597440634" sldId="12438"/>
        </pc:sldMkLst>
        <pc:spChg chg="mod">
          <ac:chgData name="Katy Alexander" userId="1237181b-4c3b-4449-a621-5f911e511340" providerId="ADAL" clId="{44A8163D-23DC-4CBF-9075-202280EF0CEE}" dt="2023-04-13T11:51:08.144" v="3428" actId="6549"/>
          <ac:spMkLst>
            <pc:docMk/>
            <pc:sldMk cId="597440634" sldId="12438"/>
            <ac:spMk id="2" creationId="{F6852A39-16CA-7EC2-CA82-1FC0E9934FB6}"/>
          </ac:spMkLst>
        </pc:spChg>
        <pc:spChg chg="del">
          <ac:chgData name="Katy Alexander" userId="1237181b-4c3b-4449-a621-5f911e511340" providerId="ADAL" clId="{44A8163D-23DC-4CBF-9075-202280EF0CEE}" dt="2023-04-13T10:14:31.358" v="1387" actId="478"/>
          <ac:spMkLst>
            <pc:docMk/>
            <pc:sldMk cId="597440634" sldId="12438"/>
            <ac:spMk id="3" creationId="{075219E2-85C2-97DD-AD4C-94F534269444}"/>
          </ac:spMkLst>
        </pc:spChg>
        <pc:spChg chg="del">
          <ac:chgData name="Katy Alexander" userId="1237181b-4c3b-4449-a621-5f911e511340" providerId="ADAL" clId="{44A8163D-23DC-4CBF-9075-202280EF0CEE}" dt="2023-04-13T10:14:43.502" v="1390" actId="478"/>
          <ac:spMkLst>
            <pc:docMk/>
            <pc:sldMk cId="597440634" sldId="12438"/>
            <ac:spMk id="5" creationId="{F4059B47-D3C0-9E95-7C51-C132EA5681CB}"/>
          </ac:spMkLst>
        </pc:spChg>
        <pc:spChg chg="del">
          <ac:chgData name="Katy Alexander" userId="1237181b-4c3b-4449-a621-5f911e511340" providerId="ADAL" clId="{44A8163D-23DC-4CBF-9075-202280EF0CEE}" dt="2023-04-13T10:14:43.502" v="1390" actId="478"/>
          <ac:spMkLst>
            <pc:docMk/>
            <pc:sldMk cId="597440634" sldId="12438"/>
            <ac:spMk id="6" creationId="{0990B686-634F-583C-710D-9A74D5FEB133}"/>
          </ac:spMkLst>
        </pc:spChg>
        <pc:spChg chg="del">
          <ac:chgData name="Katy Alexander" userId="1237181b-4c3b-4449-a621-5f911e511340" providerId="ADAL" clId="{44A8163D-23DC-4CBF-9075-202280EF0CEE}" dt="2023-04-13T10:14:43.502" v="1390" actId="478"/>
          <ac:spMkLst>
            <pc:docMk/>
            <pc:sldMk cId="597440634" sldId="12438"/>
            <ac:spMk id="7" creationId="{1F36C26A-9A6D-D7EC-C90E-6D02DA32B0EE}"/>
          </ac:spMkLst>
        </pc:spChg>
        <pc:spChg chg="del">
          <ac:chgData name="Katy Alexander" userId="1237181b-4c3b-4449-a621-5f911e511340" providerId="ADAL" clId="{44A8163D-23DC-4CBF-9075-202280EF0CEE}" dt="2023-04-13T10:14:43.502" v="1390" actId="478"/>
          <ac:spMkLst>
            <pc:docMk/>
            <pc:sldMk cId="597440634" sldId="12438"/>
            <ac:spMk id="8" creationId="{3E11FC2E-F3F9-4F45-0590-8C376BC717CC}"/>
          </ac:spMkLst>
        </pc:spChg>
        <pc:spChg chg="del">
          <ac:chgData name="Katy Alexander" userId="1237181b-4c3b-4449-a621-5f911e511340" providerId="ADAL" clId="{44A8163D-23DC-4CBF-9075-202280EF0CEE}" dt="2023-04-13T10:14:43.502" v="1390" actId="478"/>
          <ac:spMkLst>
            <pc:docMk/>
            <pc:sldMk cId="597440634" sldId="12438"/>
            <ac:spMk id="9" creationId="{A7DA3D5C-DDE2-CA86-D133-776DD181DEBC}"/>
          </ac:spMkLst>
        </pc:spChg>
        <pc:spChg chg="del">
          <ac:chgData name="Katy Alexander" userId="1237181b-4c3b-4449-a621-5f911e511340" providerId="ADAL" clId="{44A8163D-23DC-4CBF-9075-202280EF0CEE}" dt="2023-04-13T10:14:43.502" v="1390" actId="478"/>
          <ac:spMkLst>
            <pc:docMk/>
            <pc:sldMk cId="597440634" sldId="12438"/>
            <ac:spMk id="10" creationId="{535C2F91-3413-C4F9-83F3-B7B6A9A59C89}"/>
          </ac:spMkLst>
        </pc:spChg>
        <pc:spChg chg="del">
          <ac:chgData name="Katy Alexander" userId="1237181b-4c3b-4449-a621-5f911e511340" providerId="ADAL" clId="{44A8163D-23DC-4CBF-9075-202280EF0CEE}" dt="2023-04-13T10:14:43.502" v="1390" actId="478"/>
          <ac:spMkLst>
            <pc:docMk/>
            <pc:sldMk cId="597440634" sldId="12438"/>
            <ac:spMk id="11" creationId="{03D0C8A1-F236-4881-7676-1D6FA4DF24C5}"/>
          </ac:spMkLst>
        </pc:spChg>
        <pc:spChg chg="del">
          <ac:chgData name="Katy Alexander" userId="1237181b-4c3b-4449-a621-5f911e511340" providerId="ADAL" clId="{44A8163D-23DC-4CBF-9075-202280EF0CEE}" dt="2023-04-13T10:14:43.502" v="1390" actId="478"/>
          <ac:spMkLst>
            <pc:docMk/>
            <pc:sldMk cId="597440634" sldId="12438"/>
            <ac:spMk id="12" creationId="{7F5BD4FE-1F4C-78BA-5FF3-DD400DAC6F58}"/>
          </ac:spMkLst>
        </pc:spChg>
        <pc:spChg chg="del">
          <ac:chgData name="Katy Alexander" userId="1237181b-4c3b-4449-a621-5f911e511340" providerId="ADAL" clId="{44A8163D-23DC-4CBF-9075-202280EF0CEE}" dt="2023-04-13T10:14:43.502" v="1390" actId="478"/>
          <ac:spMkLst>
            <pc:docMk/>
            <pc:sldMk cId="597440634" sldId="12438"/>
            <ac:spMk id="13" creationId="{D7E2374C-61F4-B87B-62A8-64AAB3E380DC}"/>
          </ac:spMkLst>
        </pc:spChg>
        <pc:spChg chg="del">
          <ac:chgData name="Katy Alexander" userId="1237181b-4c3b-4449-a621-5f911e511340" providerId="ADAL" clId="{44A8163D-23DC-4CBF-9075-202280EF0CEE}" dt="2023-04-13T10:14:43.502" v="1390" actId="478"/>
          <ac:spMkLst>
            <pc:docMk/>
            <pc:sldMk cId="597440634" sldId="12438"/>
            <ac:spMk id="14" creationId="{625CDE7A-DF1A-7CE7-A3AF-A7CD3C35B9C9}"/>
          </ac:spMkLst>
        </pc:spChg>
        <pc:graphicFrameChg chg="add mod modGraphic">
          <ac:chgData name="Katy Alexander" userId="1237181b-4c3b-4449-a621-5f911e511340" providerId="ADAL" clId="{44A8163D-23DC-4CBF-9075-202280EF0CEE}" dt="2023-04-15T16:46:28.116" v="3886" actId="20577"/>
          <ac:graphicFrameMkLst>
            <pc:docMk/>
            <pc:sldMk cId="597440634" sldId="12438"/>
            <ac:graphicFrameMk id="15" creationId="{55EDFD99-4B96-4C9A-5AE4-C76972D0B046}"/>
          </ac:graphicFrameMkLst>
        </pc:graphicFrameChg>
      </pc:sldChg>
    </pc:docChg>
  </pc:docChgLst>
  <pc:docChgLst>
    <pc:chgData name="Katy Alexander" userId="S::katy.alexander@hertfordshire.gov.uk::1237181b-4c3b-4449-a621-5f911e511340" providerId="AD" clId="Web-{97779AD4-733F-48FB-BA92-AB64C1C3B0DA}"/>
    <pc:docChg chg="modSld">
      <pc:chgData name="Katy Alexander" userId="S::katy.alexander@hertfordshire.gov.uk::1237181b-4c3b-4449-a621-5f911e511340" providerId="AD" clId="Web-{97779AD4-733F-48FB-BA92-AB64C1C3B0DA}" dt="2023-04-13T15:40:16.503" v="29" actId="20577"/>
      <pc:docMkLst>
        <pc:docMk/>
      </pc:docMkLst>
      <pc:sldChg chg="modSp">
        <pc:chgData name="Katy Alexander" userId="S::katy.alexander@hertfordshire.gov.uk::1237181b-4c3b-4449-a621-5f911e511340" providerId="AD" clId="Web-{97779AD4-733F-48FB-BA92-AB64C1C3B0DA}" dt="2023-04-13T15:39:10.970" v="1" actId="20577"/>
        <pc:sldMkLst>
          <pc:docMk/>
          <pc:sldMk cId="2509265264" sldId="12258"/>
        </pc:sldMkLst>
        <pc:spChg chg="mod">
          <ac:chgData name="Katy Alexander" userId="S::katy.alexander@hertfordshire.gov.uk::1237181b-4c3b-4449-a621-5f911e511340" providerId="AD" clId="Web-{97779AD4-733F-48FB-BA92-AB64C1C3B0DA}" dt="2023-04-13T15:39:10.970" v="1" actId="20577"/>
          <ac:spMkLst>
            <pc:docMk/>
            <pc:sldMk cId="2509265264" sldId="12258"/>
            <ac:spMk id="6" creationId="{1BAB3ECD-0831-46A7-ACE8-63F5E8747211}"/>
          </ac:spMkLst>
        </pc:spChg>
      </pc:sldChg>
      <pc:sldChg chg="modSp">
        <pc:chgData name="Katy Alexander" userId="S::katy.alexander@hertfordshire.gov.uk::1237181b-4c3b-4449-a621-5f911e511340" providerId="AD" clId="Web-{97779AD4-733F-48FB-BA92-AB64C1C3B0DA}" dt="2023-04-13T15:40:16.503" v="29" actId="20577"/>
        <pc:sldMkLst>
          <pc:docMk/>
          <pc:sldMk cId="717058932" sldId="12416"/>
        </pc:sldMkLst>
        <pc:graphicFrameChg chg="modGraphic">
          <ac:chgData name="Katy Alexander" userId="S::katy.alexander@hertfordshire.gov.uk::1237181b-4c3b-4449-a621-5f911e511340" providerId="AD" clId="Web-{97779AD4-733F-48FB-BA92-AB64C1C3B0DA}" dt="2023-04-13T15:40:16.503" v="29" actId="20577"/>
          <ac:graphicFrameMkLst>
            <pc:docMk/>
            <pc:sldMk cId="717058932" sldId="12416"/>
            <ac:graphicFrameMk id="10" creationId="{C980E9D0-2350-A2AF-7EF3-C63DB1EAFC0A}"/>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dLbls>
          <c:showLegendKey val="0"/>
          <c:showVal val="0"/>
          <c:showCatName val="0"/>
          <c:showSerName val="0"/>
          <c:showPercent val="1"/>
          <c:showBubbleSize val="0"/>
          <c:showLeaderLines val="0"/>
        </c:dLbls>
        <c:firstSliceAng val="0"/>
        <c:holeSize val="30"/>
      </c:doughnutChart>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dLbls>
          <c:showLegendKey val="0"/>
          <c:showVal val="0"/>
          <c:showCatName val="0"/>
          <c:showSerName val="0"/>
          <c:showPercent val="1"/>
          <c:showBubbleSize val="0"/>
          <c:showLeaderLines val="0"/>
        </c:dLbls>
        <c:firstSliceAng val="0"/>
        <c:holeSize val="30"/>
      </c:doughnutChart>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dLbls>
          <c:showLegendKey val="0"/>
          <c:showVal val="0"/>
          <c:showCatName val="0"/>
          <c:showSerName val="0"/>
          <c:showPercent val="1"/>
          <c:showBubbleSize val="0"/>
          <c:showLeaderLines val="0"/>
        </c:dLbls>
        <c:firstSliceAng val="0"/>
        <c:holeSize val="30"/>
      </c:doughnutChart>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dLbls>
          <c:showLegendKey val="0"/>
          <c:showVal val="0"/>
          <c:showCatName val="0"/>
          <c:showSerName val="0"/>
          <c:showPercent val="1"/>
          <c:showBubbleSize val="0"/>
          <c:showLeaderLines val="0"/>
        </c:dLbls>
        <c:firstSliceAng val="0"/>
        <c:holeSize val="30"/>
      </c:doughnutChart>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svg"/><Relationship Id="rId1" Type="http://schemas.openxmlformats.org/officeDocument/2006/relationships/image" Target="../media/image11.png"/><Relationship Id="rId5" Type="http://schemas.openxmlformats.org/officeDocument/2006/relationships/image" Target="../media/image18.svg"/><Relationship Id="rId4" Type="http://schemas.openxmlformats.org/officeDocument/2006/relationships/image" Target="../media/image13.png"/></Relationships>
</file>

<file path=ppt/diagrams/_rels/data3.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54.png"/><Relationship Id="rId7" Type="http://schemas.openxmlformats.org/officeDocument/2006/relationships/image" Target="../media/image56.png"/><Relationship Id="rId2" Type="http://schemas.openxmlformats.org/officeDocument/2006/relationships/image" Target="../media/image69.svg"/><Relationship Id="rId1" Type="http://schemas.openxmlformats.org/officeDocument/2006/relationships/image" Target="../media/image53.png"/><Relationship Id="rId6" Type="http://schemas.openxmlformats.org/officeDocument/2006/relationships/image" Target="../media/image73.svg"/><Relationship Id="rId5" Type="http://schemas.openxmlformats.org/officeDocument/2006/relationships/image" Target="../media/image55.png"/><Relationship Id="rId4" Type="http://schemas.openxmlformats.org/officeDocument/2006/relationships/image" Target="../media/image71.svg"/></Relationships>
</file>

<file path=ppt/diagrams/_rels/data4.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58.png"/><Relationship Id="rId7" Type="http://schemas.openxmlformats.org/officeDocument/2006/relationships/image" Target="../media/image60.png"/><Relationship Id="rId2" Type="http://schemas.openxmlformats.org/officeDocument/2006/relationships/image" Target="../media/image77.svg"/><Relationship Id="rId1" Type="http://schemas.openxmlformats.org/officeDocument/2006/relationships/image" Target="../media/image57.png"/><Relationship Id="rId6" Type="http://schemas.openxmlformats.org/officeDocument/2006/relationships/image" Target="../media/image81.svg"/><Relationship Id="rId5" Type="http://schemas.openxmlformats.org/officeDocument/2006/relationships/image" Target="../media/image59.png"/><Relationship Id="rId4" Type="http://schemas.openxmlformats.org/officeDocument/2006/relationships/image" Target="../media/image79.svg"/></Relationships>
</file>

<file path=ppt/diagrams/_rels/data6.xml.rels><?xml version="1.0" encoding="UTF-8" standalone="yes"?>
<Relationships xmlns="http://schemas.openxmlformats.org/package/2006/relationships"><Relationship Id="rId2" Type="http://schemas.openxmlformats.org/officeDocument/2006/relationships/image" Target="../media/image93.svg"/><Relationship Id="rId1" Type="http://schemas.openxmlformats.org/officeDocument/2006/relationships/image" Target="../media/image66.png"/></Relationships>
</file>

<file path=ppt/diagrams/_rels/data7.xml.rels><?xml version="1.0" encoding="UTF-8" standalone="yes"?>
<Relationships xmlns="http://schemas.openxmlformats.org/package/2006/relationships"><Relationship Id="rId2" Type="http://schemas.openxmlformats.org/officeDocument/2006/relationships/image" Target="../media/image93.svg"/><Relationship Id="rId1" Type="http://schemas.openxmlformats.org/officeDocument/2006/relationships/image" Target="../media/image6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svg"/><Relationship Id="rId1" Type="http://schemas.openxmlformats.org/officeDocument/2006/relationships/image" Target="../media/image11.png"/><Relationship Id="rId5" Type="http://schemas.openxmlformats.org/officeDocument/2006/relationships/image" Target="../media/image18.svg"/><Relationship Id="rId4" Type="http://schemas.openxmlformats.org/officeDocument/2006/relationships/image" Target="../media/image13.png"/></Relationships>
</file>

<file path=ppt/diagrams/_rels/drawing3.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54.png"/><Relationship Id="rId7" Type="http://schemas.openxmlformats.org/officeDocument/2006/relationships/image" Target="../media/image56.png"/><Relationship Id="rId2" Type="http://schemas.openxmlformats.org/officeDocument/2006/relationships/image" Target="../media/image69.svg"/><Relationship Id="rId1" Type="http://schemas.openxmlformats.org/officeDocument/2006/relationships/image" Target="../media/image53.png"/><Relationship Id="rId6" Type="http://schemas.openxmlformats.org/officeDocument/2006/relationships/image" Target="../media/image73.svg"/><Relationship Id="rId5" Type="http://schemas.openxmlformats.org/officeDocument/2006/relationships/image" Target="../media/image55.png"/><Relationship Id="rId4" Type="http://schemas.openxmlformats.org/officeDocument/2006/relationships/image" Target="../media/image71.svg"/></Relationships>
</file>

<file path=ppt/diagrams/_rels/drawing4.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58.png"/><Relationship Id="rId7" Type="http://schemas.openxmlformats.org/officeDocument/2006/relationships/image" Target="../media/image60.png"/><Relationship Id="rId2" Type="http://schemas.openxmlformats.org/officeDocument/2006/relationships/image" Target="../media/image77.svg"/><Relationship Id="rId1" Type="http://schemas.openxmlformats.org/officeDocument/2006/relationships/image" Target="../media/image57.png"/><Relationship Id="rId6" Type="http://schemas.openxmlformats.org/officeDocument/2006/relationships/image" Target="../media/image81.svg"/><Relationship Id="rId5" Type="http://schemas.openxmlformats.org/officeDocument/2006/relationships/image" Target="../media/image59.png"/><Relationship Id="rId4" Type="http://schemas.openxmlformats.org/officeDocument/2006/relationships/image" Target="../media/image79.svg"/></Relationships>
</file>

<file path=ppt/diagrams/_rels/drawing6.xml.rels><?xml version="1.0" encoding="UTF-8" standalone="yes"?>
<Relationships xmlns="http://schemas.openxmlformats.org/package/2006/relationships"><Relationship Id="rId2" Type="http://schemas.openxmlformats.org/officeDocument/2006/relationships/image" Target="../media/image93.svg"/><Relationship Id="rId1" Type="http://schemas.openxmlformats.org/officeDocument/2006/relationships/image" Target="../media/image66.png"/></Relationships>
</file>

<file path=ppt/diagrams/_rels/drawing7.xml.rels><?xml version="1.0" encoding="UTF-8" standalone="yes"?>
<Relationships xmlns="http://schemas.openxmlformats.org/package/2006/relationships"><Relationship Id="rId2" Type="http://schemas.openxmlformats.org/officeDocument/2006/relationships/image" Target="../media/image93.svg"/><Relationship Id="rId1" Type="http://schemas.openxmlformats.org/officeDocument/2006/relationships/image" Target="../media/image6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16D848-27D3-42EE-B8D9-FA982178C467}"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7CA641C-B3CA-430A-804A-ED5BB50691A6}">
      <dgm:prSet custT="1"/>
      <dgm:spPr/>
      <dgm:t>
        <a:bodyPr/>
        <a:lstStyle/>
        <a:p>
          <a:pPr>
            <a:lnSpc>
              <a:spcPct val="100000"/>
            </a:lnSpc>
          </a:pPr>
          <a:r>
            <a:rPr lang="en-GB" sz="1400">
              <a:solidFill>
                <a:schemeClr val="tx1"/>
              </a:solidFill>
            </a:rPr>
            <a:t>To introduce you to the Valuing SEND approach, its purpose and its use in supporting settings and children with SEND in Hertfordshire</a:t>
          </a:r>
          <a:endParaRPr lang="en-US" sz="1400">
            <a:solidFill>
              <a:schemeClr val="tx1"/>
            </a:solidFill>
          </a:endParaRPr>
        </a:p>
      </dgm:t>
    </dgm:pt>
    <dgm:pt modelId="{FCE868DF-B5BB-4667-90E0-3BCCC9FB2B05}" type="parTrans" cxnId="{59DBC6C2-8FDC-4C5D-8F26-8ECAEEF7B897}">
      <dgm:prSet/>
      <dgm:spPr/>
      <dgm:t>
        <a:bodyPr/>
        <a:lstStyle/>
        <a:p>
          <a:endParaRPr lang="en-US"/>
        </a:p>
      </dgm:t>
    </dgm:pt>
    <dgm:pt modelId="{58B97A20-DEEC-4A1F-B8CF-898446E49622}" type="sibTrans" cxnId="{59DBC6C2-8FDC-4C5D-8F26-8ECAEEF7B897}">
      <dgm:prSet/>
      <dgm:spPr/>
      <dgm:t>
        <a:bodyPr/>
        <a:lstStyle/>
        <a:p>
          <a:endParaRPr lang="en-US"/>
        </a:p>
      </dgm:t>
    </dgm:pt>
    <dgm:pt modelId="{06646FDE-9725-43D5-B976-53F569051828}">
      <dgm:prSet custT="1"/>
      <dgm:spPr/>
      <dgm:t>
        <a:bodyPr/>
        <a:lstStyle/>
        <a:p>
          <a:pPr>
            <a:lnSpc>
              <a:spcPct val="100000"/>
            </a:lnSpc>
          </a:pPr>
          <a:r>
            <a:rPr lang="en-GB" sz="1400">
              <a:solidFill>
                <a:schemeClr val="tx1"/>
              </a:solidFill>
            </a:rPr>
            <a:t>To provide an opportunity to see the tool in action and familiarise yourself with how it works in practice</a:t>
          </a:r>
          <a:endParaRPr lang="en-US" sz="1400">
            <a:solidFill>
              <a:schemeClr val="tx1"/>
            </a:solidFill>
          </a:endParaRPr>
        </a:p>
      </dgm:t>
    </dgm:pt>
    <dgm:pt modelId="{D938AA57-B2BF-4F1E-90C1-7B10503D5C03}" type="parTrans" cxnId="{BA4AD64A-86F1-44D8-A255-93BE3DBD817B}">
      <dgm:prSet/>
      <dgm:spPr/>
      <dgm:t>
        <a:bodyPr/>
        <a:lstStyle/>
        <a:p>
          <a:endParaRPr lang="en-US"/>
        </a:p>
      </dgm:t>
    </dgm:pt>
    <dgm:pt modelId="{ED06405A-BCF1-4555-B9D7-085CB7DC8CDF}" type="sibTrans" cxnId="{BA4AD64A-86F1-44D8-A255-93BE3DBD817B}">
      <dgm:prSet/>
      <dgm:spPr/>
      <dgm:t>
        <a:bodyPr/>
        <a:lstStyle/>
        <a:p>
          <a:endParaRPr lang="en-US"/>
        </a:p>
      </dgm:t>
    </dgm:pt>
    <dgm:pt modelId="{DC4D916B-0340-45AB-8DEF-13D39C5759C8}">
      <dgm:prSet custT="1"/>
      <dgm:spPr/>
      <dgm:t>
        <a:bodyPr/>
        <a:lstStyle/>
        <a:p>
          <a:pPr>
            <a:lnSpc>
              <a:spcPct val="100000"/>
            </a:lnSpc>
          </a:pPr>
          <a:r>
            <a:rPr lang="en-GB" sz="1400">
              <a:solidFill>
                <a:schemeClr val="tx1"/>
              </a:solidFill>
            </a:rPr>
            <a:t>To gain a detailed understanding that enables you to Introduce the Valuing SEND approach to your setting and processes</a:t>
          </a:r>
          <a:endParaRPr lang="en-US" sz="1400">
            <a:solidFill>
              <a:schemeClr val="tx1"/>
            </a:solidFill>
          </a:endParaRPr>
        </a:p>
      </dgm:t>
    </dgm:pt>
    <dgm:pt modelId="{1EE6CE85-4184-45A5-B000-20B34D12D41D}" type="parTrans" cxnId="{DDAAA959-A2F0-4D7B-B3AA-FEBE9FED6545}">
      <dgm:prSet/>
      <dgm:spPr/>
      <dgm:t>
        <a:bodyPr/>
        <a:lstStyle/>
        <a:p>
          <a:endParaRPr lang="en-US"/>
        </a:p>
      </dgm:t>
    </dgm:pt>
    <dgm:pt modelId="{D4B0D58F-FF69-4F9A-B856-AC7BC77F73F4}" type="sibTrans" cxnId="{DDAAA959-A2F0-4D7B-B3AA-FEBE9FED6545}">
      <dgm:prSet/>
      <dgm:spPr/>
      <dgm:t>
        <a:bodyPr/>
        <a:lstStyle/>
        <a:p>
          <a:endParaRPr lang="en-US"/>
        </a:p>
      </dgm:t>
    </dgm:pt>
    <dgm:pt modelId="{1AFE3432-28EE-424E-9218-0126EB90F4A1}" type="pres">
      <dgm:prSet presAssocID="{8616D848-27D3-42EE-B8D9-FA982178C467}" presName="root" presStyleCnt="0">
        <dgm:presLayoutVars>
          <dgm:dir/>
          <dgm:resizeHandles val="exact"/>
        </dgm:presLayoutVars>
      </dgm:prSet>
      <dgm:spPr/>
      <dgm:t>
        <a:bodyPr/>
        <a:lstStyle/>
        <a:p>
          <a:endParaRPr lang="en-US"/>
        </a:p>
      </dgm:t>
    </dgm:pt>
    <dgm:pt modelId="{F1A702A6-7146-4700-B395-F1CE7406B475}" type="pres">
      <dgm:prSet presAssocID="{27CA641C-B3CA-430A-804A-ED5BB50691A6}" presName="compNode" presStyleCnt="0"/>
      <dgm:spPr/>
    </dgm:pt>
    <dgm:pt modelId="{D5610348-058A-4147-A00D-E750D1809663}" type="pres">
      <dgm:prSet presAssocID="{27CA641C-B3CA-430A-804A-ED5BB50691A6}" presName="iconRect" presStyleLbl="node1" presStyleIdx="0" presStyleCnt="3" custScaleX="163546" custScaleY="148650"/>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t="-5000" b="-5000"/>
          </a:stretch>
        </a:blipFill>
      </dgm:spPr>
      <dgm:extLst>
        <a:ext uri="{E40237B7-FDA0-4F09-8148-C483321AD2D9}">
          <dgm14:cNvPr xmlns:dgm14="http://schemas.microsoft.com/office/drawing/2010/diagram" id="0" name="" descr="Puzzle pieces with solid fill"/>
        </a:ext>
      </dgm:extLst>
    </dgm:pt>
    <dgm:pt modelId="{7579096D-B180-4945-BA85-62FF09135231}" type="pres">
      <dgm:prSet presAssocID="{27CA641C-B3CA-430A-804A-ED5BB50691A6}" presName="spaceRect" presStyleCnt="0"/>
      <dgm:spPr/>
    </dgm:pt>
    <dgm:pt modelId="{C2FABD99-9007-4DA6-806C-2F44C80FDAE9}" type="pres">
      <dgm:prSet presAssocID="{27CA641C-B3CA-430A-804A-ED5BB50691A6}" presName="textRect" presStyleLbl="revTx" presStyleIdx="0" presStyleCnt="3">
        <dgm:presLayoutVars>
          <dgm:chMax val="1"/>
          <dgm:chPref val="1"/>
        </dgm:presLayoutVars>
      </dgm:prSet>
      <dgm:spPr/>
      <dgm:t>
        <a:bodyPr/>
        <a:lstStyle/>
        <a:p>
          <a:endParaRPr lang="en-US"/>
        </a:p>
      </dgm:t>
    </dgm:pt>
    <dgm:pt modelId="{13636E32-C08D-4349-89AD-23F670379B1E}" type="pres">
      <dgm:prSet presAssocID="{58B97A20-DEEC-4A1F-B8CF-898446E49622}" presName="sibTrans" presStyleCnt="0"/>
      <dgm:spPr/>
    </dgm:pt>
    <dgm:pt modelId="{05B36FD5-5EB7-4C1C-8042-ADD083D77D67}" type="pres">
      <dgm:prSet presAssocID="{06646FDE-9725-43D5-B976-53F569051828}" presName="compNode" presStyleCnt="0"/>
      <dgm:spPr/>
    </dgm:pt>
    <dgm:pt modelId="{9E863E85-E0CE-4317-B579-65C7DCA6F648}" type="pres">
      <dgm:prSet presAssocID="{06646FDE-9725-43D5-B976-53F569051828}" presName="iconRect" presStyleLbl="node1" presStyleIdx="1" presStyleCnt="3" custScaleX="163546" custScaleY="148650"/>
      <dgm:spPr>
        <a:blipFill rotWithShape="1">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dgm:spPr>
    </dgm:pt>
    <dgm:pt modelId="{2C623D68-82ED-4660-A302-55C88FE85234}" type="pres">
      <dgm:prSet presAssocID="{06646FDE-9725-43D5-B976-53F569051828}" presName="spaceRect" presStyleCnt="0"/>
      <dgm:spPr/>
    </dgm:pt>
    <dgm:pt modelId="{B1BAC86B-1EC1-4869-8C57-CB6B979F4DC2}" type="pres">
      <dgm:prSet presAssocID="{06646FDE-9725-43D5-B976-53F569051828}" presName="textRect" presStyleLbl="revTx" presStyleIdx="1" presStyleCnt="3">
        <dgm:presLayoutVars>
          <dgm:chMax val="1"/>
          <dgm:chPref val="1"/>
        </dgm:presLayoutVars>
      </dgm:prSet>
      <dgm:spPr/>
      <dgm:t>
        <a:bodyPr/>
        <a:lstStyle/>
        <a:p>
          <a:endParaRPr lang="en-US"/>
        </a:p>
      </dgm:t>
    </dgm:pt>
    <dgm:pt modelId="{F52B4480-435E-489D-B4B8-3124390636D2}" type="pres">
      <dgm:prSet presAssocID="{ED06405A-BCF1-4555-B9D7-085CB7DC8CDF}" presName="sibTrans" presStyleCnt="0"/>
      <dgm:spPr/>
    </dgm:pt>
    <dgm:pt modelId="{C9EE61EF-13D8-4278-AEA0-0490E1D18A46}" type="pres">
      <dgm:prSet presAssocID="{DC4D916B-0340-45AB-8DEF-13D39C5759C8}" presName="compNode" presStyleCnt="0"/>
      <dgm:spPr/>
    </dgm:pt>
    <dgm:pt modelId="{18A4039E-645B-4B6A-8CAC-21A388777ED0}" type="pres">
      <dgm:prSet presAssocID="{DC4D916B-0340-45AB-8DEF-13D39C5759C8}" presName="iconRect" presStyleLbl="node1" presStyleIdx="2" presStyleCnt="3" custScaleX="163546" custScaleY="148650"/>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a:blipFill>
      </dgm:spPr>
      <dgm:extLst>
        <a:ext uri="{E40237B7-FDA0-4F09-8148-C483321AD2D9}">
          <dgm14:cNvPr xmlns:dgm14="http://schemas.microsoft.com/office/drawing/2010/diagram" id="0" name="" descr="Head with Gears"/>
        </a:ext>
      </dgm:extLst>
    </dgm:pt>
    <dgm:pt modelId="{FF5D8DCC-27AC-412A-A42A-3554B6CCACA9}" type="pres">
      <dgm:prSet presAssocID="{DC4D916B-0340-45AB-8DEF-13D39C5759C8}" presName="spaceRect" presStyleCnt="0"/>
      <dgm:spPr/>
    </dgm:pt>
    <dgm:pt modelId="{A3D79E62-7813-4263-879E-A041AA52D499}" type="pres">
      <dgm:prSet presAssocID="{DC4D916B-0340-45AB-8DEF-13D39C5759C8}" presName="textRect" presStyleLbl="revTx" presStyleIdx="2" presStyleCnt="3">
        <dgm:presLayoutVars>
          <dgm:chMax val="1"/>
          <dgm:chPref val="1"/>
        </dgm:presLayoutVars>
      </dgm:prSet>
      <dgm:spPr/>
      <dgm:t>
        <a:bodyPr/>
        <a:lstStyle/>
        <a:p>
          <a:endParaRPr lang="en-US"/>
        </a:p>
      </dgm:t>
    </dgm:pt>
  </dgm:ptLst>
  <dgm:cxnLst>
    <dgm:cxn modelId="{BA4AD64A-86F1-44D8-A255-93BE3DBD817B}" srcId="{8616D848-27D3-42EE-B8D9-FA982178C467}" destId="{06646FDE-9725-43D5-B976-53F569051828}" srcOrd="1" destOrd="0" parTransId="{D938AA57-B2BF-4F1E-90C1-7B10503D5C03}" sibTransId="{ED06405A-BCF1-4555-B9D7-085CB7DC8CDF}"/>
    <dgm:cxn modelId="{36C72591-F183-4A77-80AB-FCBEA2490495}" type="presOf" srcId="{06646FDE-9725-43D5-B976-53F569051828}" destId="{B1BAC86B-1EC1-4869-8C57-CB6B979F4DC2}" srcOrd="0" destOrd="0" presId="urn:microsoft.com/office/officeart/2018/2/layout/IconLabelList"/>
    <dgm:cxn modelId="{59DBC6C2-8FDC-4C5D-8F26-8ECAEEF7B897}" srcId="{8616D848-27D3-42EE-B8D9-FA982178C467}" destId="{27CA641C-B3CA-430A-804A-ED5BB50691A6}" srcOrd="0" destOrd="0" parTransId="{FCE868DF-B5BB-4667-90E0-3BCCC9FB2B05}" sibTransId="{58B97A20-DEEC-4A1F-B8CF-898446E49622}"/>
    <dgm:cxn modelId="{BDDCD01D-6839-4CE7-9485-AA6786060814}" type="presOf" srcId="{27CA641C-B3CA-430A-804A-ED5BB50691A6}" destId="{C2FABD99-9007-4DA6-806C-2F44C80FDAE9}" srcOrd="0" destOrd="0" presId="urn:microsoft.com/office/officeart/2018/2/layout/IconLabelList"/>
    <dgm:cxn modelId="{4A4042B5-A3B2-483E-9525-8B2B7771CF42}" type="presOf" srcId="{8616D848-27D3-42EE-B8D9-FA982178C467}" destId="{1AFE3432-28EE-424E-9218-0126EB90F4A1}" srcOrd="0" destOrd="0" presId="urn:microsoft.com/office/officeart/2018/2/layout/IconLabelList"/>
    <dgm:cxn modelId="{74359F45-A0BA-4F68-A9A0-BBE4EED3F017}" type="presOf" srcId="{DC4D916B-0340-45AB-8DEF-13D39C5759C8}" destId="{A3D79E62-7813-4263-879E-A041AA52D499}" srcOrd="0" destOrd="0" presId="urn:microsoft.com/office/officeart/2018/2/layout/IconLabelList"/>
    <dgm:cxn modelId="{DDAAA959-A2F0-4D7B-B3AA-FEBE9FED6545}" srcId="{8616D848-27D3-42EE-B8D9-FA982178C467}" destId="{DC4D916B-0340-45AB-8DEF-13D39C5759C8}" srcOrd="2" destOrd="0" parTransId="{1EE6CE85-4184-45A5-B000-20B34D12D41D}" sibTransId="{D4B0D58F-FF69-4F9A-B856-AC7BC77F73F4}"/>
    <dgm:cxn modelId="{C65A9133-0EAB-4157-A2EF-7B71FFF0CEE3}" type="presParOf" srcId="{1AFE3432-28EE-424E-9218-0126EB90F4A1}" destId="{F1A702A6-7146-4700-B395-F1CE7406B475}" srcOrd="0" destOrd="0" presId="urn:microsoft.com/office/officeart/2018/2/layout/IconLabelList"/>
    <dgm:cxn modelId="{D84ADB19-E2C8-4ADD-A15B-B75907316041}" type="presParOf" srcId="{F1A702A6-7146-4700-B395-F1CE7406B475}" destId="{D5610348-058A-4147-A00D-E750D1809663}" srcOrd="0" destOrd="0" presId="urn:microsoft.com/office/officeart/2018/2/layout/IconLabelList"/>
    <dgm:cxn modelId="{2B186985-944C-4F9F-8359-44A93A5945E3}" type="presParOf" srcId="{F1A702A6-7146-4700-B395-F1CE7406B475}" destId="{7579096D-B180-4945-BA85-62FF09135231}" srcOrd="1" destOrd="0" presId="urn:microsoft.com/office/officeart/2018/2/layout/IconLabelList"/>
    <dgm:cxn modelId="{F759BD17-7621-4891-A218-8160EB8C6FB4}" type="presParOf" srcId="{F1A702A6-7146-4700-B395-F1CE7406B475}" destId="{C2FABD99-9007-4DA6-806C-2F44C80FDAE9}" srcOrd="2" destOrd="0" presId="urn:microsoft.com/office/officeart/2018/2/layout/IconLabelList"/>
    <dgm:cxn modelId="{43E18ED3-3284-47E1-9D13-20F5228932DE}" type="presParOf" srcId="{1AFE3432-28EE-424E-9218-0126EB90F4A1}" destId="{13636E32-C08D-4349-89AD-23F670379B1E}" srcOrd="1" destOrd="0" presId="urn:microsoft.com/office/officeart/2018/2/layout/IconLabelList"/>
    <dgm:cxn modelId="{247B2BD7-BB71-4B77-84AF-05F93467A5C0}" type="presParOf" srcId="{1AFE3432-28EE-424E-9218-0126EB90F4A1}" destId="{05B36FD5-5EB7-4C1C-8042-ADD083D77D67}" srcOrd="2" destOrd="0" presId="urn:microsoft.com/office/officeart/2018/2/layout/IconLabelList"/>
    <dgm:cxn modelId="{EFB2ECEE-1647-4AEA-BAB3-3F6607B1BDF2}" type="presParOf" srcId="{05B36FD5-5EB7-4C1C-8042-ADD083D77D67}" destId="{9E863E85-E0CE-4317-B579-65C7DCA6F648}" srcOrd="0" destOrd="0" presId="urn:microsoft.com/office/officeart/2018/2/layout/IconLabelList"/>
    <dgm:cxn modelId="{682A208D-DC7E-4F20-9569-23BF45CFCE5D}" type="presParOf" srcId="{05B36FD5-5EB7-4C1C-8042-ADD083D77D67}" destId="{2C623D68-82ED-4660-A302-55C88FE85234}" srcOrd="1" destOrd="0" presId="urn:microsoft.com/office/officeart/2018/2/layout/IconLabelList"/>
    <dgm:cxn modelId="{90A7CA15-4B37-46E7-8373-4425FC92B12D}" type="presParOf" srcId="{05B36FD5-5EB7-4C1C-8042-ADD083D77D67}" destId="{B1BAC86B-1EC1-4869-8C57-CB6B979F4DC2}" srcOrd="2" destOrd="0" presId="urn:microsoft.com/office/officeart/2018/2/layout/IconLabelList"/>
    <dgm:cxn modelId="{76AC8BBC-1E9E-4711-9F63-5385177A2749}" type="presParOf" srcId="{1AFE3432-28EE-424E-9218-0126EB90F4A1}" destId="{F52B4480-435E-489D-B4B8-3124390636D2}" srcOrd="3" destOrd="0" presId="urn:microsoft.com/office/officeart/2018/2/layout/IconLabelList"/>
    <dgm:cxn modelId="{737D0B8B-DD84-4DD2-AF19-F297DB6C8E27}" type="presParOf" srcId="{1AFE3432-28EE-424E-9218-0126EB90F4A1}" destId="{C9EE61EF-13D8-4278-AEA0-0490E1D18A46}" srcOrd="4" destOrd="0" presId="urn:microsoft.com/office/officeart/2018/2/layout/IconLabelList"/>
    <dgm:cxn modelId="{A4429347-2850-45D4-99CC-668B30A82853}" type="presParOf" srcId="{C9EE61EF-13D8-4278-AEA0-0490E1D18A46}" destId="{18A4039E-645B-4B6A-8CAC-21A388777ED0}" srcOrd="0" destOrd="0" presId="urn:microsoft.com/office/officeart/2018/2/layout/IconLabelList"/>
    <dgm:cxn modelId="{ECA36DF8-81AB-4076-A1D7-ECA99FE44185}" type="presParOf" srcId="{C9EE61EF-13D8-4278-AEA0-0490E1D18A46}" destId="{FF5D8DCC-27AC-412A-A42A-3554B6CCACA9}" srcOrd="1" destOrd="0" presId="urn:microsoft.com/office/officeart/2018/2/layout/IconLabelList"/>
    <dgm:cxn modelId="{CF3C44B2-8751-41D9-A3F2-CDE3195C7FB9}" type="presParOf" srcId="{C9EE61EF-13D8-4278-AEA0-0490E1D18A46}" destId="{A3D79E62-7813-4263-879E-A041AA52D499}"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E696B6-AC3C-4A65-ADAF-3F73B4650520}"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GB"/>
        </a:p>
      </dgm:t>
    </dgm:pt>
    <dgm:pt modelId="{85499A72-30C4-4FE5-838D-AD34D4466384}">
      <dgm:prSet phldrT="[Text]"/>
      <dgm:spPr/>
      <dgm:t>
        <a:bodyPr/>
        <a:lstStyle/>
        <a:p>
          <a:pPr rtl="0"/>
          <a:r>
            <a:rPr lang="en-GB" dirty="0"/>
            <a:t>Mainstream settings are</a:t>
          </a:r>
          <a:r>
            <a:rPr lang="en-GB" dirty="0">
              <a:latin typeface="Calibri Light" panose="020F0302020204030204"/>
            </a:rPr>
            <a:t> rapidly improving inclusive practice and meeting more need, both in Hertfordshire and nationally</a:t>
          </a:r>
          <a:endParaRPr lang="en-GB" dirty="0"/>
        </a:p>
      </dgm:t>
    </dgm:pt>
    <dgm:pt modelId="{EC68FAA6-000E-4101-89F1-38B5BAFAF908}" type="parTrans" cxnId="{23679A54-4691-4326-A226-576EA622C0E6}">
      <dgm:prSet/>
      <dgm:spPr/>
      <dgm:t>
        <a:bodyPr/>
        <a:lstStyle/>
        <a:p>
          <a:endParaRPr lang="en-GB"/>
        </a:p>
      </dgm:t>
    </dgm:pt>
    <dgm:pt modelId="{4231E348-83E8-492C-AFAD-50A9155D409E}" type="sibTrans" cxnId="{23679A54-4691-4326-A226-576EA622C0E6}">
      <dgm:prSet/>
      <dgm:spPr/>
      <dgm:t>
        <a:bodyPr/>
        <a:lstStyle/>
        <a:p>
          <a:endParaRPr lang="en-GB"/>
        </a:p>
      </dgm:t>
    </dgm:pt>
    <dgm:pt modelId="{2930859D-16AE-4938-A69E-E179207DB275}">
      <dgm:prSet phldrT="[Text]"/>
      <dgm:spPr/>
      <dgm:t>
        <a:bodyPr anchor="ctr" anchorCtr="0"/>
        <a:lstStyle/>
        <a:p>
          <a:r>
            <a:rPr lang="en-GB" dirty="0"/>
            <a:t>Increase the knowledge base at the chalkface using the “Support Planning” section of the VSEND tool</a:t>
          </a:r>
        </a:p>
      </dgm:t>
    </dgm:pt>
    <dgm:pt modelId="{83D040FA-6E4D-4003-9158-F8DA923E7B7D}" type="parTrans" cxnId="{9DE125A9-5117-4DFC-8AC5-BD8A69BB9E79}">
      <dgm:prSet/>
      <dgm:spPr/>
      <dgm:t>
        <a:bodyPr/>
        <a:lstStyle/>
        <a:p>
          <a:endParaRPr lang="en-GB"/>
        </a:p>
      </dgm:t>
    </dgm:pt>
    <dgm:pt modelId="{319505BD-30E1-42E0-A06C-57C0D2075738}" type="sibTrans" cxnId="{9DE125A9-5117-4DFC-8AC5-BD8A69BB9E79}">
      <dgm:prSet/>
      <dgm:spPr/>
      <dgm:t>
        <a:bodyPr/>
        <a:lstStyle/>
        <a:p>
          <a:endParaRPr lang="en-GB"/>
        </a:p>
      </dgm:t>
    </dgm:pt>
    <dgm:pt modelId="{E3592AFE-4AE8-4F01-9888-35AC80DA50D2}">
      <dgm:prSet phldrT="[Text]"/>
      <dgm:spPr/>
      <dgm:t>
        <a:bodyPr anchor="ctr" anchorCtr="0"/>
        <a:lstStyle/>
        <a:p>
          <a:r>
            <a:rPr lang="en-GB" dirty="0"/>
            <a:t>SLT/SENCO can use VSEND to identify specific areas of CPD needed among staff, and can feed into existing coaching and mentoring structures within settings</a:t>
          </a:r>
        </a:p>
      </dgm:t>
    </dgm:pt>
    <dgm:pt modelId="{2069DC0A-C9D3-42D2-ADFF-87DDAC8A6237}" type="parTrans" cxnId="{EB3F6C0B-1F07-4515-AEE1-7F8E5D32FFBA}">
      <dgm:prSet/>
      <dgm:spPr/>
      <dgm:t>
        <a:bodyPr/>
        <a:lstStyle/>
        <a:p>
          <a:endParaRPr lang="en-GB"/>
        </a:p>
      </dgm:t>
    </dgm:pt>
    <dgm:pt modelId="{DE3AEAC3-E5BF-4AAB-B3C7-B0770F2EF7A3}" type="sibTrans" cxnId="{EB3F6C0B-1F07-4515-AEE1-7F8E5D32FFBA}">
      <dgm:prSet/>
      <dgm:spPr/>
      <dgm:t>
        <a:bodyPr/>
        <a:lstStyle/>
        <a:p>
          <a:endParaRPr lang="en-GB"/>
        </a:p>
      </dgm:t>
    </dgm:pt>
    <dgm:pt modelId="{32E61FB3-CABF-4EFA-850A-CEB5089AD34F}">
      <dgm:prSet phldrT="[Text]"/>
      <dgm:spPr/>
      <dgm:t>
        <a:bodyPr/>
        <a:lstStyle/>
        <a:p>
          <a:r>
            <a:rPr lang="en-GB" dirty="0"/>
            <a:t>There is a greater need within mainstream settings due to better and earlier identification, post-pandemic impact and other factors</a:t>
          </a:r>
        </a:p>
      </dgm:t>
    </dgm:pt>
    <dgm:pt modelId="{F97EE33F-BB37-4314-8326-1BBD2C3D3C94}" type="parTrans" cxnId="{4CA996B7-C4B3-459F-AC85-21DD12E173D9}">
      <dgm:prSet/>
      <dgm:spPr/>
      <dgm:t>
        <a:bodyPr/>
        <a:lstStyle/>
        <a:p>
          <a:endParaRPr lang="en-GB"/>
        </a:p>
      </dgm:t>
    </dgm:pt>
    <dgm:pt modelId="{866CC194-0431-4EA6-8F01-F68479C9ED4B}" type="sibTrans" cxnId="{4CA996B7-C4B3-459F-AC85-21DD12E173D9}">
      <dgm:prSet/>
      <dgm:spPr/>
      <dgm:t>
        <a:bodyPr/>
        <a:lstStyle/>
        <a:p>
          <a:endParaRPr lang="en-GB"/>
        </a:p>
      </dgm:t>
    </dgm:pt>
    <dgm:pt modelId="{6E226C53-B24A-4074-9F98-60889A90FA8B}">
      <dgm:prSet phldrT="[Text]"/>
      <dgm:spPr/>
      <dgm:t>
        <a:bodyPr anchor="ctr" anchorCtr="0"/>
        <a:lstStyle/>
        <a:p>
          <a:r>
            <a:rPr lang="en-GB" dirty="0"/>
            <a:t>Improved efficiency for the SENCO role</a:t>
          </a:r>
        </a:p>
      </dgm:t>
    </dgm:pt>
    <dgm:pt modelId="{F6D54D0B-8A0B-4A35-97D8-5CA82AE245CB}" type="sibTrans" cxnId="{B0F6E9CD-3113-4122-8014-0FD371189AA3}">
      <dgm:prSet/>
      <dgm:spPr/>
      <dgm:t>
        <a:bodyPr/>
        <a:lstStyle/>
        <a:p>
          <a:endParaRPr lang="en-GB"/>
        </a:p>
      </dgm:t>
    </dgm:pt>
    <dgm:pt modelId="{4AC9A443-E6DB-4BD0-A1B6-95F1940B3D66}" type="parTrans" cxnId="{B0F6E9CD-3113-4122-8014-0FD371189AA3}">
      <dgm:prSet/>
      <dgm:spPr/>
      <dgm:t>
        <a:bodyPr/>
        <a:lstStyle/>
        <a:p>
          <a:endParaRPr lang="en-GB"/>
        </a:p>
      </dgm:t>
    </dgm:pt>
    <dgm:pt modelId="{AFDFA7DE-1A65-4A1A-A240-4DD849B0D07B}">
      <dgm:prSet phldrT="[Text]"/>
      <dgm:spPr/>
      <dgm:t>
        <a:bodyPr anchor="ctr" anchorCtr="0"/>
        <a:lstStyle/>
        <a:p>
          <a:r>
            <a:rPr lang="en-GB" dirty="0"/>
            <a:t>More efficient discussions amongst professionals, enabling swifter implementation of provision as the approach is increasingly embedded</a:t>
          </a:r>
        </a:p>
      </dgm:t>
    </dgm:pt>
    <dgm:pt modelId="{238138C2-7A99-4091-B225-EC761237D67A}" type="parTrans" cxnId="{447DA8D1-F69E-4588-8C9F-FCE0E8216123}">
      <dgm:prSet/>
      <dgm:spPr/>
      <dgm:t>
        <a:bodyPr/>
        <a:lstStyle/>
        <a:p>
          <a:endParaRPr lang="en-GB"/>
        </a:p>
      </dgm:t>
    </dgm:pt>
    <dgm:pt modelId="{06CEBE28-EA98-4277-851B-1A026C28B91D}" type="sibTrans" cxnId="{447DA8D1-F69E-4588-8C9F-FCE0E8216123}">
      <dgm:prSet/>
      <dgm:spPr/>
      <dgm:t>
        <a:bodyPr/>
        <a:lstStyle/>
        <a:p>
          <a:endParaRPr lang="en-GB"/>
        </a:p>
      </dgm:t>
    </dgm:pt>
    <dgm:pt modelId="{5DCCF81E-C208-41A4-B475-B5F52C33F3B7}">
      <dgm:prSet phldrT="[Text]"/>
      <dgm:spPr/>
      <dgm:t>
        <a:bodyPr anchor="ctr" anchorCtr="0"/>
        <a:lstStyle/>
        <a:p>
          <a:r>
            <a:rPr lang="en-GB" dirty="0"/>
            <a:t>Use of VSEND alongside Descriptors of Need (provision document) by all staff involved in a CYP’s provision</a:t>
          </a:r>
        </a:p>
      </dgm:t>
    </dgm:pt>
    <dgm:pt modelId="{770284C6-BAF5-4BC6-96A5-21748DC540FD}" type="parTrans" cxnId="{3C9601DC-00FC-4F07-AE89-89AD48A85182}">
      <dgm:prSet/>
      <dgm:spPr/>
      <dgm:t>
        <a:bodyPr/>
        <a:lstStyle/>
        <a:p>
          <a:endParaRPr lang="en-GB"/>
        </a:p>
      </dgm:t>
    </dgm:pt>
    <dgm:pt modelId="{63168E71-8D6A-4A29-9449-3EA3180411E1}" type="sibTrans" cxnId="{3C9601DC-00FC-4F07-AE89-89AD48A85182}">
      <dgm:prSet/>
      <dgm:spPr/>
      <dgm:t>
        <a:bodyPr/>
        <a:lstStyle/>
        <a:p>
          <a:endParaRPr lang="en-GB"/>
        </a:p>
      </dgm:t>
    </dgm:pt>
    <dgm:pt modelId="{3E9D3E43-F195-4E44-8376-BC63E3D6AD35}">
      <dgm:prSet phldrT="[Text]"/>
      <dgm:spPr/>
      <dgm:t>
        <a:bodyPr/>
        <a:lstStyle/>
        <a:p>
          <a:r>
            <a:rPr lang="en-GB" dirty="0"/>
            <a:t>Maintaining the heart of the process: keeping CYP and their family at the centre of tracking and provision</a:t>
          </a:r>
        </a:p>
      </dgm:t>
    </dgm:pt>
    <dgm:pt modelId="{15F88073-FDE4-4733-93C2-52DED4808C39}" type="parTrans" cxnId="{539D03CC-0DCB-4ECA-816C-EA5D829340F4}">
      <dgm:prSet/>
      <dgm:spPr/>
      <dgm:t>
        <a:bodyPr/>
        <a:lstStyle/>
        <a:p>
          <a:endParaRPr lang="en-GB"/>
        </a:p>
      </dgm:t>
    </dgm:pt>
    <dgm:pt modelId="{25DDE922-222D-4A9F-9C34-723325917AA0}" type="sibTrans" cxnId="{539D03CC-0DCB-4ECA-816C-EA5D829340F4}">
      <dgm:prSet/>
      <dgm:spPr/>
      <dgm:t>
        <a:bodyPr/>
        <a:lstStyle/>
        <a:p>
          <a:endParaRPr lang="en-GB"/>
        </a:p>
      </dgm:t>
    </dgm:pt>
    <dgm:pt modelId="{D869C22D-806B-4504-A614-82B87EC49008}">
      <dgm:prSet phldrT="[Text]"/>
      <dgm:spPr/>
      <dgm:t>
        <a:bodyPr anchor="ctr" anchorCtr="0"/>
        <a:lstStyle/>
        <a:p>
          <a:r>
            <a:rPr lang="en-GB" dirty="0"/>
            <a:t>Enhanced discussion with families using the “Home Confidence” section of the tool, placing equal importance upon provision within the home as that at the setting</a:t>
          </a:r>
        </a:p>
      </dgm:t>
    </dgm:pt>
    <dgm:pt modelId="{7CCADDCA-5E97-4ED5-9A34-E9B6EB8C26C2}" type="parTrans" cxnId="{CFCA994D-664E-4BDB-91F0-7A36D0A1E9C1}">
      <dgm:prSet/>
      <dgm:spPr/>
      <dgm:t>
        <a:bodyPr/>
        <a:lstStyle/>
        <a:p>
          <a:endParaRPr lang="en-GB"/>
        </a:p>
      </dgm:t>
    </dgm:pt>
    <dgm:pt modelId="{8FE88FAC-3F99-4531-8401-37F8D20E559C}" type="sibTrans" cxnId="{CFCA994D-664E-4BDB-91F0-7A36D0A1E9C1}">
      <dgm:prSet/>
      <dgm:spPr/>
      <dgm:t>
        <a:bodyPr/>
        <a:lstStyle/>
        <a:p>
          <a:endParaRPr lang="en-GB"/>
        </a:p>
      </dgm:t>
    </dgm:pt>
    <dgm:pt modelId="{2F6F3DE4-971B-441A-89D9-0979C1205A39}">
      <dgm:prSet phldrT="[Text]"/>
      <dgm:spPr/>
      <dgm:t>
        <a:bodyPr anchor="ctr" anchorCtr="0"/>
        <a:lstStyle/>
        <a:p>
          <a:r>
            <a:rPr lang="en-GB" dirty="0"/>
            <a:t>Any and all staff can use VSEND* to consider a CYP’s needs – not just the highly-skilled SENCO</a:t>
          </a:r>
        </a:p>
      </dgm:t>
    </dgm:pt>
    <dgm:pt modelId="{E162DED5-4838-4397-9BE6-F184BEBA2F2B}" type="parTrans" cxnId="{A16F1DE5-1772-4B28-AAD5-CD7422259B47}">
      <dgm:prSet/>
      <dgm:spPr/>
      <dgm:t>
        <a:bodyPr/>
        <a:lstStyle/>
        <a:p>
          <a:endParaRPr lang="en-GB"/>
        </a:p>
      </dgm:t>
    </dgm:pt>
    <dgm:pt modelId="{9BF4048E-8710-46B5-8620-92E26FB47008}" type="sibTrans" cxnId="{A16F1DE5-1772-4B28-AAD5-CD7422259B47}">
      <dgm:prSet/>
      <dgm:spPr/>
      <dgm:t>
        <a:bodyPr/>
        <a:lstStyle/>
        <a:p>
          <a:endParaRPr lang="en-GB"/>
        </a:p>
      </dgm:t>
    </dgm:pt>
    <dgm:pt modelId="{465CA003-517E-4492-950D-AFE347790ACC}">
      <dgm:prSet phldrT="[Text]"/>
      <dgm:spPr/>
      <dgm:t>
        <a:bodyPr anchor="ctr" anchorCtr="0"/>
        <a:lstStyle/>
        <a:p>
          <a:r>
            <a:rPr lang="en-GB" dirty="0"/>
            <a:t>All staff can be given access to VSEND*, enabling them to independently seek and implement appropriate strategies according to need</a:t>
          </a:r>
        </a:p>
      </dgm:t>
    </dgm:pt>
    <dgm:pt modelId="{7A64EE4D-AD0F-4934-865F-DDD77FF84FF0}" type="parTrans" cxnId="{25DA09E9-A106-4817-8A12-82AF4827D95B}">
      <dgm:prSet/>
      <dgm:spPr/>
      <dgm:t>
        <a:bodyPr/>
        <a:lstStyle/>
        <a:p>
          <a:endParaRPr lang="en-GB"/>
        </a:p>
      </dgm:t>
    </dgm:pt>
    <dgm:pt modelId="{94692F41-D8B1-41B8-90CE-59DA0BAA0E96}" type="sibTrans" cxnId="{25DA09E9-A106-4817-8A12-82AF4827D95B}">
      <dgm:prSet/>
      <dgm:spPr/>
      <dgm:t>
        <a:bodyPr/>
        <a:lstStyle/>
        <a:p>
          <a:endParaRPr lang="en-GB"/>
        </a:p>
      </dgm:t>
    </dgm:pt>
    <dgm:pt modelId="{7F3B01AA-004B-4C84-9914-72A025F632C1}">
      <dgm:prSet phldrT="[Text]"/>
      <dgm:spPr/>
      <dgm:t>
        <a:bodyPr/>
        <a:lstStyle/>
        <a:p>
          <a:r>
            <a:rPr lang="en-GB" dirty="0"/>
            <a:t>Challenge in creating a consistent approach to evidence-based applications across Hertfordshire (and nationally)</a:t>
          </a:r>
        </a:p>
      </dgm:t>
    </dgm:pt>
    <dgm:pt modelId="{955D96D6-B332-4829-9468-7EC385688ACB}" type="sibTrans" cxnId="{DB01C06A-650B-48A9-83E5-7C282EBABF53}">
      <dgm:prSet/>
      <dgm:spPr/>
      <dgm:t>
        <a:bodyPr/>
        <a:lstStyle/>
        <a:p>
          <a:endParaRPr lang="en-GB"/>
        </a:p>
      </dgm:t>
    </dgm:pt>
    <dgm:pt modelId="{6F0A28FB-D1AE-4189-8EA5-2BE01ABE0265}" type="parTrans" cxnId="{DB01C06A-650B-48A9-83E5-7C282EBABF53}">
      <dgm:prSet/>
      <dgm:spPr/>
      <dgm:t>
        <a:bodyPr/>
        <a:lstStyle/>
        <a:p>
          <a:endParaRPr lang="en-GB"/>
        </a:p>
      </dgm:t>
    </dgm:pt>
    <dgm:pt modelId="{0C2B211C-F6BA-4CC8-91AC-1C7E86A5AB2A}">
      <dgm:prSet phldrT="[Text]"/>
      <dgm:spPr/>
      <dgm:t>
        <a:bodyPr anchor="ctr" anchorCtr="0"/>
        <a:lstStyle/>
        <a:p>
          <a:r>
            <a:rPr lang="en-GB" dirty="0"/>
            <a:t>Provides a free visual tracking tool that can sit at the centre of a CYP’s file of evidence</a:t>
          </a:r>
        </a:p>
      </dgm:t>
    </dgm:pt>
    <dgm:pt modelId="{D23A8723-BE4C-487B-BFDB-BA03A35DBC73}" type="parTrans" cxnId="{55CB344C-D137-4FC4-93BD-557AF8643C0E}">
      <dgm:prSet/>
      <dgm:spPr/>
      <dgm:t>
        <a:bodyPr/>
        <a:lstStyle/>
        <a:p>
          <a:endParaRPr lang="en-GB"/>
        </a:p>
      </dgm:t>
    </dgm:pt>
    <dgm:pt modelId="{B54C861F-67F5-441E-A05F-D96949BB56EF}" type="sibTrans" cxnId="{55CB344C-D137-4FC4-93BD-557AF8643C0E}">
      <dgm:prSet/>
      <dgm:spPr/>
      <dgm:t>
        <a:bodyPr/>
        <a:lstStyle/>
        <a:p>
          <a:endParaRPr lang="en-GB"/>
        </a:p>
      </dgm:t>
    </dgm:pt>
    <dgm:pt modelId="{68204DFF-E0D0-4D05-8181-7DA2C45A9DA4}">
      <dgm:prSet phldrT="[Text]"/>
      <dgm:spPr/>
      <dgm:t>
        <a:bodyPr anchor="ctr" anchorCtr="0"/>
        <a:lstStyle/>
        <a:p>
          <a:r>
            <a:rPr lang="en-GB" dirty="0"/>
            <a:t>Enables SENCOs (and other staff) to clearly evidence need in discussion with parents, where professional judgement deems this appropriate</a:t>
          </a:r>
        </a:p>
      </dgm:t>
    </dgm:pt>
    <dgm:pt modelId="{8B7ABAC1-DE26-40F9-8218-2B70118ABEFA}" type="parTrans" cxnId="{660AB230-F0F3-4364-80F4-F696B2FF1C07}">
      <dgm:prSet/>
      <dgm:spPr/>
      <dgm:t>
        <a:bodyPr/>
        <a:lstStyle/>
        <a:p>
          <a:endParaRPr lang="en-GB"/>
        </a:p>
      </dgm:t>
    </dgm:pt>
    <dgm:pt modelId="{410261E2-D677-4B4F-9994-52A4AC460AA5}" type="sibTrans" cxnId="{660AB230-F0F3-4364-80F4-F696B2FF1C07}">
      <dgm:prSet/>
      <dgm:spPr/>
      <dgm:t>
        <a:bodyPr/>
        <a:lstStyle/>
        <a:p>
          <a:endParaRPr lang="en-GB"/>
        </a:p>
      </dgm:t>
    </dgm:pt>
    <dgm:pt modelId="{64E5C537-EDCB-4985-8D69-75E6883D992E}">
      <dgm:prSet phldrT="[Text]"/>
      <dgm:spPr/>
      <dgm:t>
        <a:bodyPr anchor="ctr" anchorCtr="0"/>
        <a:lstStyle/>
        <a:p>
          <a:r>
            <a:rPr lang="en-GB" dirty="0"/>
            <a:t>Supports multi-disciplinary interventions and partnership work with Health and Social Care</a:t>
          </a:r>
        </a:p>
      </dgm:t>
    </dgm:pt>
    <dgm:pt modelId="{CBA77879-0920-4CF5-B780-77A4198C770D}" type="parTrans" cxnId="{A749C7CD-F1C6-4AF4-909E-623C5ABD1395}">
      <dgm:prSet/>
      <dgm:spPr/>
    </dgm:pt>
    <dgm:pt modelId="{A6786334-594C-4E47-8ED9-58207956B0BE}" type="sibTrans" cxnId="{A749C7CD-F1C6-4AF4-909E-623C5ABD1395}">
      <dgm:prSet/>
      <dgm:spPr/>
    </dgm:pt>
    <dgm:pt modelId="{2E0A0CE5-01D8-4301-BE42-EAADC3A23CB4}" type="pres">
      <dgm:prSet presAssocID="{7FE696B6-AC3C-4A65-ADAF-3F73B4650520}" presName="Name0" presStyleCnt="0">
        <dgm:presLayoutVars>
          <dgm:dir/>
          <dgm:animLvl val="lvl"/>
          <dgm:resizeHandles/>
        </dgm:presLayoutVars>
      </dgm:prSet>
      <dgm:spPr/>
      <dgm:t>
        <a:bodyPr/>
        <a:lstStyle/>
        <a:p>
          <a:endParaRPr lang="en-US"/>
        </a:p>
      </dgm:t>
    </dgm:pt>
    <dgm:pt modelId="{511DB2B1-A6CC-4E87-A04D-2DD64EBC499A}" type="pres">
      <dgm:prSet presAssocID="{85499A72-30C4-4FE5-838D-AD34D4466384}" presName="linNode" presStyleCnt="0"/>
      <dgm:spPr/>
    </dgm:pt>
    <dgm:pt modelId="{98228E23-B51E-4113-B7CC-93C66D84B62A}" type="pres">
      <dgm:prSet presAssocID="{85499A72-30C4-4FE5-838D-AD34D4466384}" presName="parentShp" presStyleLbl="node1" presStyleIdx="0" presStyleCnt="4" custScaleX="71163">
        <dgm:presLayoutVars>
          <dgm:bulletEnabled val="1"/>
        </dgm:presLayoutVars>
      </dgm:prSet>
      <dgm:spPr/>
      <dgm:t>
        <a:bodyPr/>
        <a:lstStyle/>
        <a:p>
          <a:endParaRPr lang="en-US"/>
        </a:p>
      </dgm:t>
    </dgm:pt>
    <dgm:pt modelId="{CC856AD1-A993-44CA-9814-164BE6757751}" type="pres">
      <dgm:prSet presAssocID="{85499A72-30C4-4FE5-838D-AD34D4466384}" presName="childShp" presStyleLbl="bgAccFollowNode1" presStyleIdx="0" presStyleCnt="4" custScaleX="118915">
        <dgm:presLayoutVars>
          <dgm:bulletEnabled val="1"/>
        </dgm:presLayoutVars>
      </dgm:prSet>
      <dgm:spPr/>
      <dgm:t>
        <a:bodyPr/>
        <a:lstStyle/>
        <a:p>
          <a:endParaRPr lang="en-US"/>
        </a:p>
      </dgm:t>
    </dgm:pt>
    <dgm:pt modelId="{D785C40B-2992-499B-9850-307675000D1E}" type="pres">
      <dgm:prSet presAssocID="{4231E348-83E8-492C-AFAD-50A9155D409E}" presName="spacing" presStyleCnt="0"/>
      <dgm:spPr/>
    </dgm:pt>
    <dgm:pt modelId="{662DCBBC-6AC0-40D4-9EDF-C55F5C709F59}" type="pres">
      <dgm:prSet presAssocID="{32E61FB3-CABF-4EFA-850A-CEB5089AD34F}" presName="linNode" presStyleCnt="0"/>
      <dgm:spPr/>
    </dgm:pt>
    <dgm:pt modelId="{D390D48C-EADD-410B-9FCC-7554D4D274DA}" type="pres">
      <dgm:prSet presAssocID="{32E61FB3-CABF-4EFA-850A-CEB5089AD34F}" presName="parentShp" presStyleLbl="node1" presStyleIdx="1" presStyleCnt="4" custScaleX="71629">
        <dgm:presLayoutVars>
          <dgm:bulletEnabled val="1"/>
        </dgm:presLayoutVars>
      </dgm:prSet>
      <dgm:spPr/>
      <dgm:t>
        <a:bodyPr/>
        <a:lstStyle/>
        <a:p>
          <a:endParaRPr lang="en-US"/>
        </a:p>
      </dgm:t>
    </dgm:pt>
    <dgm:pt modelId="{E3A68662-D1C1-46D4-953C-1214649FF8D3}" type="pres">
      <dgm:prSet presAssocID="{32E61FB3-CABF-4EFA-850A-CEB5089AD34F}" presName="childShp" presStyleLbl="bgAccFollowNode1" presStyleIdx="1" presStyleCnt="4" custScaleX="118914">
        <dgm:presLayoutVars>
          <dgm:bulletEnabled val="1"/>
        </dgm:presLayoutVars>
      </dgm:prSet>
      <dgm:spPr/>
      <dgm:t>
        <a:bodyPr/>
        <a:lstStyle/>
        <a:p>
          <a:endParaRPr lang="en-US"/>
        </a:p>
      </dgm:t>
    </dgm:pt>
    <dgm:pt modelId="{37177303-B173-41DA-BD78-2D23D638D9FA}" type="pres">
      <dgm:prSet presAssocID="{866CC194-0431-4EA6-8F01-F68479C9ED4B}" presName="spacing" presStyleCnt="0"/>
      <dgm:spPr/>
    </dgm:pt>
    <dgm:pt modelId="{5E1D4201-F691-4DD5-88D7-BC103A221761}" type="pres">
      <dgm:prSet presAssocID="{7F3B01AA-004B-4C84-9914-72A025F632C1}" presName="linNode" presStyleCnt="0"/>
      <dgm:spPr/>
    </dgm:pt>
    <dgm:pt modelId="{5395FDA2-9258-4E53-AF2A-840029F173E2}" type="pres">
      <dgm:prSet presAssocID="{7F3B01AA-004B-4C84-9914-72A025F632C1}" presName="parentShp" presStyleLbl="node1" presStyleIdx="2" presStyleCnt="4" custScaleX="70087">
        <dgm:presLayoutVars>
          <dgm:bulletEnabled val="1"/>
        </dgm:presLayoutVars>
      </dgm:prSet>
      <dgm:spPr/>
      <dgm:t>
        <a:bodyPr/>
        <a:lstStyle/>
        <a:p>
          <a:endParaRPr lang="en-US"/>
        </a:p>
      </dgm:t>
    </dgm:pt>
    <dgm:pt modelId="{6C7C6F55-4618-467F-95AE-2D15BEE9815F}" type="pres">
      <dgm:prSet presAssocID="{7F3B01AA-004B-4C84-9914-72A025F632C1}" presName="childShp" presStyleLbl="bgAccFollowNode1" presStyleIdx="2" presStyleCnt="4" custScaleX="119128">
        <dgm:presLayoutVars>
          <dgm:bulletEnabled val="1"/>
        </dgm:presLayoutVars>
      </dgm:prSet>
      <dgm:spPr/>
      <dgm:t>
        <a:bodyPr/>
        <a:lstStyle/>
        <a:p>
          <a:endParaRPr lang="en-US"/>
        </a:p>
      </dgm:t>
    </dgm:pt>
    <dgm:pt modelId="{E6496188-1DD5-48BC-9EEA-C2E15DF7E006}" type="pres">
      <dgm:prSet presAssocID="{955D96D6-B332-4829-9468-7EC385688ACB}" presName="spacing" presStyleCnt="0"/>
      <dgm:spPr/>
    </dgm:pt>
    <dgm:pt modelId="{2558C750-7426-4DA3-8E14-918C79CE7EE9}" type="pres">
      <dgm:prSet presAssocID="{3E9D3E43-F195-4E44-8376-BC63E3D6AD35}" presName="linNode" presStyleCnt="0"/>
      <dgm:spPr/>
    </dgm:pt>
    <dgm:pt modelId="{2BBFEDA2-D238-469A-9D47-FB9A5C41E112}" type="pres">
      <dgm:prSet presAssocID="{3E9D3E43-F195-4E44-8376-BC63E3D6AD35}" presName="parentShp" presStyleLbl="node1" presStyleIdx="3" presStyleCnt="4" custScaleX="72558">
        <dgm:presLayoutVars>
          <dgm:bulletEnabled val="1"/>
        </dgm:presLayoutVars>
      </dgm:prSet>
      <dgm:spPr/>
      <dgm:t>
        <a:bodyPr/>
        <a:lstStyle/>
        <a:p>
          <a:endParaRPr lang="en-US"/>
        </a:p>
      </dgm:t>
    </dgm:pt>
    <dgm:pt modelId="{20AC711F-5450-4419-A270-39B74DCA3F51}" type="pres">
      <dgm:prSet presAssocID="{3E9D3E43-F195-4E44-8376-BC63E3D6AD35}" presName="childShp" presStyleLbl="bgAccFollowNode1" presStyleIdx="3" presStyleCnt="4" custScaleX="118294">
        <dgm:presLayoutVars>
          <dgm:bulletEnabled val="1"/>
        </dgm:presLayoutVars>
      </dgm:prSet>
      <dgm:spPr/>
      <dgm:t>
        <a:bodyPr/>
        <a:lstStyle/>
        <a:p>
          <a:endParaRPr lang="en-US"/>
        </a:p>
      </dgm:t>
    </dgm:pt>
  </dgm:ptLst>
  <dgm:cxnLst>
    <dgm:cxn modelId="{A16F1DE5-1772-4B28-AAD5-CD7422259B47}" srcId="{85499A72-30C4-4FE5-838D-AD34D4466384}" destId="{2F6F3DE4-971B-441A-89D9-0979C1205A39}" srcOrd="1" destOrd="0" parTransId="{E162DED5-4838-4397-9BE6-F184BEBA2F2B}" sibTransId="{9BF4048E-8710-46B5-8620-92E26FB47008}"/>
    <dgm:cxn modelId="{6D16646B-05E4-4941-A8F9-088FE544EFE4}" type="presOf" srcId="{3E9D3E43-F195-4E44-8376-BC63E3D6AD35}" destId="{2BBFEDA2-D238-469A-9D47-FB9A5C41E112}" srcOrd="0" destOrd="0" presId="urn:microsoft.com/office/officeart/2005/8/layout/vList6"/>
    <dgm:cxn modelId="{FC2C42A8-842E-40A4-B38C-13C47DB8858C}" type="presOf" srcId="{7FE696B6-AC3C-4A65-ADAF-3F73B4650520}" destId="{2E0A0CE5-01D8-4301-BE42-EAADC3A23CB4}" srcOrd="0" destOrd="0" presId="urn:microsoft.com/office/officeart/2005/8/layout/vList6"/>
    <dgm:cxn modelId="{3C9601DC-00FC-4F07-AE89-89AD48A85182}" srcId="{7F3B01AA-004B-4C84-9914-72A025F632C1}" destId="{5DCCF81E-C208-41A4-B475-B5F52C33F3B7}" srcOrd="0" destOrd="0" parTransId="{770284C6-BAF5-4BC6-96A5-21748DC540FD}" sibTransId="{63168E71-8D6A-4A29-9449-3EA3180411E1}"/>
    <dgm:cxn modelId="{B6C55BD1-A774-404B-A835-DE8E179B0301}" type="presOf" srcId="{32E61FB3-CABF-4EFA-850A-CEB5089AD34F}" destId="{D390D48C-EADD-410B-9FCC-7554D4D274DA}" srcOrd="0" destOrd="0" presId="urn:microsoft.com/office/officeart/2005/8/layout/vList6"/>
    <dgm:cxn modelId="{7EBE8382-4917-4548-AA42-4B463FB92ED7}" type="presOf" srcId="{7F3B01AA-004B-4C84-9914-72A025F632C1}" destId="{5395FDA2-9258-4E53-AF2A-840029F173E2}" srcOrd="0" destOrd="0" presId="urn:microsoft.com/office/officeart/2005/8/layout/vList6"/>
    <dgm:cxn modelId="{539D03CC-0DCB-4ECA-816C-EA5D829340F4}" srcId="{7FE696B6-AC3C-4A65-ADAF-3F73B4650520}" destId="{3E9D3E43-F195-4E44-8376-BC63E3D6AD35}" srcOrd="3" destOrd="0" parTransId="{15F88073-FDE4-4733-93C2-52DED4808C39}" sibTransId="{25DDE922-222D-4A9F-9C34-723325917AA0}"/>
    <dgm:cxn modelId="{B0F6E9CD-3113-4122-8014-0FD371189AA3}" srcId="{32E61FB3-CABF-4EFA-850A-CEB5089AD34F}" destId="{6E226C53-B24A-4074-9F98-60889A90FA8B}" srcOrd="0" destOrd="0" parTransId="{4AC9A443-E6DB-4BD0-A1B6-95F1940B3D66}" sibTransId="{F6D54D0B-8A0B-4A35-97D8-5CA82AE245CB}"/>
    <dgm:cxn modelId="{25DA09E9-A106-4817-8A12-82AF4827D95B}" srcId="{32E61FB3-CABF-4EFA-850A-CEB5089AD34F}" destId="{465CA003-517E-4492-950D-AFE347790ACC}" srcOrd="1" destOrd="0" parTransId="{7A64EE4D-AD0F-4934-865F-DDD77FF84FF0}" sibTransId="{94692F41-D8B1-41B8-90CE-59DA0BAA0E96}"/>
    <dgm:cxn modelId="{EB3F6C0B-1F07-4515-AEE1-7F8E5D32FFBA}" srcId="{85499A72-30C4-4FE5-838D-AD34D4466384}" destId="{E3592AFE-4AE8-4F01-9888-35AC80DA50D2}" srcOrd="2" destOrd="0" parTransId="{2069DC0A-C9D3-42D2-ADFF-87DDAC8A6237}" sibTransId="{DE3AEAC3-E5BF-4AAB-B3C7-B0770F2EF7A3}"/>
    <dgm:cxn modelId="{F7AA1C5B-BA51-4B69-AFB2-4A49B3C888E4}" type="presOf" srcId="{85499A72-30C4-4FE5-838D-AD34D4466384}" destId="{98228E23-B51E-4113-B7CC-93C66D84B62A}" srcOrd="0" destOrd="0" presId="urn:microsoft.com/office/officeart/2005/8/layout/vList6"/>
    <dgm:cxn modelId="{660AB230-F0F3-4364-80F4-F696B2FF1C07}" srcId="{3E9D3E43-F195-4E44-8376-BC63E3D6AD35}" destId="{68204DFF-E0D0-4D05-8181-7DA2C45A9DA4}" srcOrd="1" destOrd="0" parTransId="{8B7ABAC1-DE26-40F9-8218-2B70118ABEFA}" sibTransId="{410261E2-D677-4B4F-9994-52A4AC460AA5}"/>
    <dgm:cxn modelId="{98A0AB35-77A7-4C23-9D46-5D4EC862EE5C}" type="presOf" srcId="{D869C22D-806B-4504-A614-82B87EC49008}" destId="{20AC711F-5450-4419-A270-39B74DCA3F51}" srcOrd="0" destOrd="0" presId="urn:microsoft.com/office/officeart/2005/8/layout/vList6"/>
    <dgm:cxn modelId="{7A0A18BD-05BC-463E-83D6-FF776F7D6242}" type="presOf" srcId="{465CA003-517E-4492-950D-AFE347790ACC}" destId="{E3A68662-D1C1-46D4-953C-1214649FF8D3}" srcOrd="0" destOrd="1" presId="urn:microsoft.com/office/officeart/2005/8/layout/vList6"/>
    <dgm:cxn modelId="{B5EEB539-D802-405E-902B-7FA33E885323}" type="presOf" srcId="{E3592AFE-4AE8-4F01-9888-35AC80DA50D2}" destId="{CC856AD1-A993-44CA-9814-164BE6757751}" srcOrd="0" destOrd="2" presId="urn:microsoft.com/office/officeart/2005/8/layout/vList6"/>
    <dgm:cxn modelId="{CFCA994D-664E-4BDB-91F0-7A36D0A1E9C1}" srcId="{3E9D3E43-F195-4E44-8376-BC63E3D6AD35}" destId="{D869C22D-806B-4504-A614-82B87EC49008}" srcOrd="0" destOrd="0" parTransId="{7CCADDCA-5E97-4ED5-9A34-E9B6EB8C26C2}" sibTransId="{8FE88FAC-3F99-4531-8401-37F8D20E559C}"/>
    <dgm:cxn modelId="{23679A54-4691-4326-A226-576EA622C0E6}" srcId="{7FE696B6-AC3C-4A65-ADAF-3F73B4650520}" destId="{85499A72-30C4-4FE5-838D-AD34D4466384}" srcOrd="0" destOrd="0" parTransId="{EC68FAA6-000E-4101-89F1-38B5BAFAF908}" sibTransId="{4231E348-83E8-492C-AFAD-50A9155D409E}"/>
    <dgm:cxn modelId="{447DA8D1-F69E-4588-8C9F-FCE0E8216123}" srcId="{7F3B01AA-004B-4C84-9914-72A025F632C1}" destId="{AFDFA7DE-1A65-4A1A-A240-4DD849B0D07B}" srcOrd="1" destOrd="0" parTransId="{238138C2-7A99-4091-B225-EC761237D67A}" sibTransId="{06CEBE28-EA98-4277-851B-1A026C28B91D}"/>
    <dgm:cxn modelId="{D11DC4CD-D136-411A-9B3A-399D3FA2968A}" type="presOf" srcId="{64E5C537-EDCB-4985-8D69-75E6883D992E}" destId="{6C7C6F55-4618-467F-95AE-2D15BEE9815F}" srcOrd="0" destOrd="2" presId="urn:microsoft.com/office/officeart/2005/8/layout/vList6"/>
    <dgm:cxn modelId="{9DE125A9-5117-4DFC-8AC5-BD8A69BB9E79}" srcId="{85499A72-30C4-4FE5-838D-AD34D4466384}" destId="{2930859D-16AE-4938-A69E-E179207DB275}" srcOrd="0" destOrd="0" parTransId="{83D040FA-6E4D-4003-9158-F8DA923E7B7D}" sibTransId="{319505BD-30E1-42E0-A06C-57C0D2075738}"/>
    <dgm:cxn modelId="{74C15FDD-D997-437D-96C3-45253F0A8D21}" type="presOf" srcId="{68204DFF-E0D0-4D05-8181-7DA2C45A9DA4}" destId="{20AC711F-5450-4419-A270-39B74DCA3F51}" srcOrd="0" destOrd="1" presId="urn:microsoft.com/office/officeart/2005/8/layout/vList6"/>
    <dgm:cxn modelId="{55CB344C-D137-4FC4-93BD-557AF8643C0E}" srcId="{32E61FB3-CABF-4EFA-850A-CEB5089AD34F}" destId="{0C2B211C-F6BA-4CC8-91AC-1C7E86A5AB2A}" srcOrd="2" destOrd="0" parTransId="{D23A8723-BE4C-487B-BFDB-BA03A35DBC73}" sibTransId="{B54C861F-67F5-441E-A05F-D96949BB56EF}"/>
    <dgm:cxn modelId="{700B2E7E-C556-421B-BC29-E411CB55F6EF}" type="presOf" srcId="{6E226C53-B24A-4074-9F98-60889A90FA8B}" destId="{E3A68662-D1C1-46D4-953C-1214649FF8D3}" srcOrd="0" destOrd="0" presId="urn:microsoft.com/office/officeart/2005/8/layout/vList6"/>
    <dgm:cxn modelId="{4CA996B7-C4B3-459F-AC85-21DD12E173D9}" srcId="{7FE696B6-AC3C-4A65-ADAF-3F73B4650520}" destId="{32E61FB3-CABF-4EFA-850A-CEB5089AD34F}" srcOrd="1" destOrd="0" parTransId="{F97EE33F-BB37-4314-8326-1BBD2C3D3C94}" sibTransId="{866CC194-0431-4EA6-8F01-F68479C9ED4B}"/>
    <dgm:cxn modelId="{455E713F-06DE-4B13-961C-11726A92E176}" type="presOf" srcId="{2F6F3DE4-971B-441A-89D9-0979C1205A39}" destId="{CC856AD1-A993-44CA-9814-164BE6757751}" srcOrd="0" destOrd="1" presId="urn:microsoft.com/office/officeart/2005/8/layout/vList6"/>
    <dgm:cxn modelId="{DF928081-52F5-4A9B-A460-990CF2C00F7D}" type="presOf" srcId="{AFDFA7DE-1A65-4A1A-A240-4DD849B0D07B}" destId="{6C7C6F55-4618-467F-95AE-2D15BEE9815F}" srcOrd="0" destOrd="1" presId="urn:microsoft.com/office/officeart/2005/8/layout/vList6"/>
    <dgm:cxn modelId="{D00201DA-9ACD-43F6-A49D-2F5AB86A7CA6}" type="presOf" srcId="{2930859D-16AE-4938-A69E-E179207DB275}" destId="{CC856AD1-A993-44CA-9814-164BE6757751}" srcOrd="0" destOrd="0" presId="urn:microsoft.com/office/officeart/2005/8/layout/vList6"/>
    <dgm:cxn modelId="{DB01C06A-650B-48A9-83E5-7C282EBABF53}" srcId="{7FE696B6-AC3C-4A65-ADAF-3F73B4650520}" destId="{7F3B01AA-004B-4C84-9914-72A025F632C1}" srcOrd="2" destOrd="0" parTransId="{6F0A28FB-D1AE-4189-8EA5-2BE01ABE0265}" sibTransId="{955D96D6-B332-4829-9468-7EC385688ACB}"/>
    <dgm:cxn modelId="{AC6E19F4-ECA5-4187-B71B-31B63E68384C}" type="presOf" srcId="{0C2B211C-F6BA-4CC8-91AC-1C7E86A5AB2A}" destId="{E3A68662-D1C1-46D4-953C-1214649FF8D3}" srcOrd="0" destOrd="2" presId="urn:microsoft.com/office/officeart/2005/8/layout/vList6"/>
    <dgm:cxn modelId="{678C2258-DCE5-415A-9846-D9B84B0FC6AA}" type="presOf" srcId="{5DCCF81E-C208-41A4-B475-B5F52C33F3B7}" destId="{6C7C6F55-4618-467F-95AE-2D15BEE9815F}" srcOrd="0" destOrd="0" presId="urn:microsoft.com/office/officeart/2005/8/layout/vList6"/>
    <dgm:cxn modelId="{A749C7CD-F1C6-4AF4-909E-623C5ABD1395}" srcId="{7F3B01AA-004B-4C84-9914-72A025F632C1}" destId="{64E5C537-EDCB-4985-8D69-75E6883D992E}" srcOrd="2" destOrd="0" parTransId="{CBA77879-0920-4CF5-B780-77A4198C770D}" sibTransId="{A6786334-594C-4E47-8ED9-58207956B0BE}"/>
    <dgm:cxn modelId="{608C4244-9136-45E7-A4BB-7ED1307CFC2F}" type="presParOf" srcId="{2E0A0CE5-01D8-4301-BE42-EAADC3A23CB4}" destId="{511DB2B1-A6CC-4E87-A04D-2DD64EBC499A}" srcOrd="0" destOrd="0" presId="urn:microsoft.com/office/officeart/2005/8/layout/vList6"/>
    <dgm:cxn modelId="{4A01A59C-4831-4C7B-9084-FA71CEA472C1}" type="presParOf" srcId="{511DB2B1-A6CC-4E87-A04D-2DD64EBC499A}" destId="{98228E23-B51E-4113-B7CC-93C66D84B62A}" srcOrd="0" destOrd="0" presId="urn:microsoft.com/office/officeart/2005/8/layout/vList6"/>
    <dgm:cxn modelId="{4449DFF5-355C-4532-BE52-9B3FA37EDAE1}" type="presParOf" srcId="{511DB2B1-A6CC-4E87-A04D-2DD64EBC499A}" destId="{CC856AD1-A993-44CA-9814-164BE6757751}" srcOrd="1" destOrd="0" presId="urn:microsoft.com/office/officeart/2005/8/layout/vList6"/>
    <dgm:cxn modelId="{FB3B3756-F2C4-452B-91D3-3568B1059D1F}" type="presParOf" srcId="{2E0A0CE5-01D8-4301-BE42-EAADC3A23CB4}" destId="{D785C40B-2992-499B-9850-307675000D1E}" srcOrd="1" destOrd="0" presId="urn:microsoft.com/office/officeart/2005/8/layout/vList6"/>
    <dgm:cxn modelId="{6261B006-9609-4586-83A6-88D7DD1319D7}" type="presParOf" srcId="{2E0A0CE5-01D8-4301-BE42-EAADC3A23CB4}" destId="{662DCBBC-6AC0-40D4-9EDF-C55F5C709F59}" srcOrd="2" destOrd="0" presId="urn:microsoft.com/office/officeart/2005/8/layout/vList6"/>
    <dgm:cxn modelId="{5F63C972-621B-4697-84DC-8272DC89DAFF}" type="presParOf" srcId="{662DCBBC-6AC0-40D4-9EDF-C55F5C709F59}" destId="{D390D48C-EADD-410B-9FCC-7554D4D274DA}" srcOrd="0" destOrd="0" presId="urn:microsoft.com/office/officeart/2005/8/layout/vList6"/>
    <dgm:cxn modelId="{7C5156D9-C4AF-41B0-BE1E-F1744897C8D0}" type="presParOf" srcId="{662DCBBC-6AC0-40D4-9EDF-C55F5C709F59}" destId="{E3A68662-D1C1-46D4-953C-1214649FF8D3}" srcOrd="1" destOrd="0" presId="urn:microsoft.com/office/officeart/2005/8/layout/vList6"/>
    <dgm:cxn modelId="{87344847-2851-4917-83FD-FA8BD4B1E6FD}" type="presParOf" srcId="{2E0A0CE5-01D8-4301-BE42-EAADC3A23CB4}" destId="{37177303-B173-41DA-BD78-2D23D638D9FA}" srcOrd="3" destOrd="0" presId="urn:microsoft.com/office/officeart/2005/8/layout/vList6"/>
    <dgm:cxn modelId="{CE8CA596-FF19-402B-9843-5248CE6E1542}" type="presParOf" srcId="{2E0A0CE5-01D8-4301-BE42-EAADC3A23CB4}" destId="{5E1D4201-F691-4DD5-88D7-BC103A221761}" srcOrd="4" destOrd="0" presId="urn:microsoft.com/office/officeart/2005/8/layout/vList6"/>
    <dgm:cxn modelId="{D16DBD7A-3689-4C10-AA95-01598FCECC8D}" type="presParOf" srcId="{5E1D4201-F691-4DD5-88D7-BC103A221761}" destId="{5395FDA2-9258-4E53-AF2A-840029F173E2}" srcOrd="0" destOrd="0" presId="urn:microsoft.com/office/officeart/2005/8/layout/vList6"/>
    <dgm:cxn modelId="{CB4AB84E-1490-43D5-9159-1CC546FC48D4}" type="presParOf" srcId="{5E1D4201-F691-4DD5-88D7-BC103A221761}" destId="{6C7C6F55-4618-467F-95AE-2D15BEE9815F}" srcOrd="1" destOrd="0" presId="urn:microsoft.com/office/officeart/2005/8/layout/vList6"/>
    <dgm:cxn modelId="{78995176-337B-48CC-9618-E31747944FAC}" type="presParOf" srcId="{2E0A0CE5-01D8-4301-BE42-EAADC3A23CB4}" destId="{E6496188-1DD5-48BC-9EEA-C2E15DF7E006}" srcOrd="5" destOrd="0" presId="urn:microsoft.com/office/officeart/2005/8/layout/vList6"/>
    <dgm:cxn modelId="{2B010FF8-909B-4D92-BDE5-27B3CE8F9B36}" type="presParOf" srcId="{2E0A0CE5-01D8-4301-BE42-EAADC3A23CB4}" destId="{2558C750-7426-4DA3-8E14-918C79CE7EE9}" srcOrd="6" destOrd="0" presId="urn:microsoft.com/office/officeart/2005/8/layout/vList6"/>
    <dgm:cxn modelId="{8A62E346-EE87-479A-A803-EBEE694CBDA6}" type="presParOf" srcId="{2558C750-7426-4DA3-8E14-918C79CE7EE9}" destId="{2BBFEDA2-D238-469A-9D47-FB9A5C41E112}" srcOrd="0" destOrd="0" presId="urn:microsoft.com/office/officeart/2005/8/layout/vList6"/>
    <dgm:cxn modelId="{E16139B7-2D69-4B0C-A2B9-3E8FBC8A6F88}" type="presParOf" srcId="{2558C750-7426-4DA3-8E14-918C79CE7EE9}" destId="{20AC711F-5450-4419-A270-39B74DCA3F51}"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8737C2-689C-465D-80CE-70A5D58FC4AA}" type="doc">
      <dgm:prSet loTypeId="urn:microsoft.com/office/officeart/2008/layout/AlternatingPictureBlocks" loCatId="list" qsTypeId="urn:microsoft.com/office/officeart/2005/8/quickstyle/simple1" qsCatId="simple" csTypeId="urn:microsoft.com/office/officeart/2005/8/colors/accent1_2" csCatId="accent1" phldr="1"/>
      <dgm:spPr/>
    </dgm:pt>
    <dgm:pt modelId="{770DC29B-592F-4604-901F-123BCB465558}">
      <dgm:prSet phldrT="[Text]" custT="1"/>
      <dgm:spPr>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57150" tIns="57150" rIns="57150" bIns="57150" numCol="1" spcCol="1270" anchor="ctr" anchorCtr="0"/>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a CYP with emerging needs – for you to track over time and see whether they have SEND</a:t>
          </a:r>
        </a:p>
      </dgm:t>
    </dgm:pt>
    <dgm:pt modelId="{48F37CFD-A94C-4E2C-9DC1-6E9993A40E63}" type="parTrans" cxnId="{F4093258-5739-428C-B081-F3D1E2E5275F}">
      <dgm:prSet/>
      <dgm:spPr/>
      <dgm:t>
        <a:bodyPr/>
        <a:lstStyle/>
        <a:p>
          <a:endParaRPr lang="en-GB"/>
        </a:p>
      </dgm:t>
    </dgm:pt>
    <dgm:pt modelId="{F4925700-11AF-4426-8054-806DB62C8243}" type="sibTrans" cxnId="{F4093258-5739-428C-B081-F3D1E2E5275F}">
      <dgm:prSet/>
      <dgm:spPr/>
      <dgm:t>
        <a:bodyPr/>
        <a:lstStyle/>
        <a:p>
          <a:endParaRPr lang="en-GB"/>
        </a:p>
      </dgm:t>
    </dgm:pt>
    <dgm:pt modelId="{B88DDEDF-66A0-4626-8416-E40838D264EF}">
      <dgm:prSet phldrT="[Text]" custT="1"/>
      <dgm:spPr>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57150" tIns="57150" rIns="57150" bIns="57150" numCol="1" spcCol="1270" anchor="ctr" anchorCtr="0"/>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To support the coaching of staff, e.g. for support plans, department CPD, for a particular cohort of pupils</a:t>
          </a:r>
        </a:p>
      </dgm:t>
    </dgm:pt>
    <dgm:pt modelId="{F503ABE3-E92D-4047-AC7E-3982A17BE3CB}" type="parTrans" cxnId="{119DF7F0-9A55-43BA-9F87-4DB030114A48}">
      <dgm:prSet/>
      <dgm:spPr/>
      <dgm:t>
        <a:bodyPr/>
        <a:lstStyle/>
        <a:p>
          <a:endParaRPr lang="en-GB"/>
        </a:p>
      </dgm:t>
    </dgm:pt>
    <dgm:pt modelId="{F8D8AFAF-BD2C-46B7-9554-DB60AB933B92}" type="sibTrans" cxnId="{119DF7F0-9A55-43BA-9F87-4DB030114A48}">
      <dgm:prSet/>
      <dgm:spPr/>
      <dgm:t>
        <a:bodyPr/>
        <a:lstStyle/>
        <a:p>
          <a:endParaRPr lang="en-GB"/>
        </a:p>
      </dgm:t>
    </dgm:pt>
    <dgm:pt modelId="{82237A4A-D870-4F13-B78B-9460266BCE2B}">
      <dgm:prSet phldrT="[Text]" custT="1"/>
      <dgm:spPr>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57150" tIns="57150" rIns="57150" bIns="57150" numCol="1" spcCol="1270" anchor="ctr" anchorCtr="0"/>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To facilitate discussion with a parent who believes their child should have an EHCP</a:t>
          </a:r>
        </a:p>
      </dgm:t>
    </dgm:pt>
    <dgm:pt modelId="{5B3CEECA-1A86-484D-BD27-A14E3AD7CDE3}" type="parTrans" cxnId="{AFB4A0AB-5713-4509-95FC-DAEA07A601C6}">
      <dgm:prSet/>
      <dgm:spPr/>
      <dgm:t>
        <a:bodyPr/>
        <a:lstStyle/>
        <a:p>
          <a:endParaRPr lang="en-GB"/>
        </a:p>
      </dgm:t>
    </dgm:pt>
    <dgm:pt modelId="{40383A80-5DDE-47EA-B507-E4EF5F63AA66}" type="sibTrans" cxnId="{AFB4A0AB-5713-4509-95FC-DAEA07A601C6}">
      <dgm:prSet/>
      <dgm:spPr/>
      <dgm:t>
        <a:bodyPr/>
        <a:lstStyle/>
        <a:p>
          <a:endParaRPr lang="en-GB"/>
        </a:p>
      </dgm:t>
    </dgm:pt>
    <dgm:pt modelId="{DCD768BB-6550-4362-B26D-7F17CBD63E7D}">
      <dgm:prSet custT="1"/>
      <dgm:spPr>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57150" tIns="57150" rIns="57150" bIns="57150" numCol="1" spcCol="1270" anchor="ctr" anchorCtr="0"/>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transition between settings, e.g. from PVI to primary or from primary to secondary </a:t>
          </a:r>
        </a:p>
      </dgm:t>
    </dgm:pt>
    <dgm:pt modelId="{FA855D20-9808-43D0-AB6A-F3CE2B560CC0}" type="parTrans" cxnId="{92638047-AEB2-45AF-9287-118E5B0A6235}">
      <dgm:prSet/>
      <dgm:spPr/>
      <dgm:t>
        <a:bodyPr/>
        <a:lstStyle/>
        <a:p>
          <a:endParaRPr lang="en-GB"/>
        </a:p>
      </dgm:t>
    </dgm:pt>
    <dgm:pt modelId="{640634B9-E653-4CBE-8EF5-B3C22FF67550}" type="sibTrans" cxnId="{92638047-AEB2-45AF-9287-118E5B0A6235}">
      <dgm:prSet/>
      <dgm:spPr/>
      <dgm:t>
        <a:bodyPr/>
        <a:lstStyle/>
        <a:p>
          <a:endParaRPr lang="en-GB"/>
        </a:p>
      </dgm:t>
    </dgm:pt>
    <dgm:pt modelId="{8143D2C5-A3DC-4C76-8FE2-8AED2C2E64B5}" type="pres">
      <dgm:prSet presAssocID="{DB8737C2-689C-465D-80CE-70A5D58FC4AA}" presName="linearFlow" presStyleCnt="0">
        <dgm:presLayoutVars>
          <dgm:dir/>
          <dgm:resizeHandles val="exact"/>
        </dgm:presLayoutVars>
      </dgm:prSet>
      <dgm:spPr/>
    </dgm:pt>
    <dgm:pt modelId="{60423DB8-D204-467E-867F-684588A7990E}" type="pres">
      <dgm:prSet presAssocID="{770DC29B-592F-4604-901F-123BCB465558}" presName="comp" presStyleCnt="0"/>
      <dgm:spPr/>
    </dgm:pt>
    <dgm:pt modelId="{3F37F96C-DDC9-4ABD-A29E-031DC6E166C7}" type="pres">
      <dgm:prSet presAssocID="{770DC29B-592F-4604-901F-123BCB465558}" presName="rect2" presStyleLbl="node1" presStyleIdx="0" presStyleCnt="4">
        <dgm:presLayoutVars>
          <dgm:bulletEnabled val="1"/>
        </dgm:presLayoutVars>
      </dgm:prSet>
      <dgm:spPr>
        <a:xfrm>
          <a:off x="1346076" y="359146"/>
          <a:ext cx="2732942" cy="1236066"/>
        </a:xfrm>
        <a:prstGeom prst="rect">
          <a:avLst/>
        </a:prstGeom>
      </dgm:spPr>
      <dgm:t>
        <a:bodyPr/>
        <a:lstStyle/>
        <a:p>
          <a:endParaRPr lang="en-US"/>
        </a:p>
      </dgm:t>
    </dgm:pt>
    <dgm:pt modelId="{4F3515AD-733B-4536-B057-BB0B26D48C40}" type="pres">
      <dgm:prSet presAssocID="{770DC29B-592F-4604-901F-123BCB465558}" presName="rect1" presStyleLbl="ln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l="-1000" r="-1000"/>
          </a:stretch>
        </a:blipFill>
      </dgm:spPr>
    </dgm:pt>
    <dgm:pt modelId="{E5CCBB59-4069-4656-A681-96DC952F6166}" type="pres">
      <dgm:prSet presAssocID="{F4925700-11AF-4426-8054-806DB62C8243}" presName="sibTrans" presStyleCnt="0"/>
      <dgm:spPr/>
    </dgm:pt>
    <dgm:pt modelId="{0E3ADEA6-0437-460E-901F-D8A727FE863D}" type="pres">
      <dgm:prSet presAssocID="{B88DDEDF-66A0-4626-8416-E40838D264EF}" presName="comp" presStyleCnt="0"/>
      <dgm:spPr/>
    </dgm:pt>
    <dgm:pt modelId="{D55DE034-0EA6-405B-AB2B-DD60B6E92210}" type="pres">
      <dgm:prSet presAssocID="{B88DDEDF-66A0-4626-8416-E40838D264EF}" presName="rect2" presStyleLbl="node1" presStyleIdx="1" presStyleCnt="4">
        <dgm:presLayoutVars>
          <dgm:bulletEnabled val="1"/>
        </dgm:presLayoutVars>
      </dgm:prSet>
      <dgm:spPr>
        <a:xfrm>
          <a:off x="0" y="1799163"/>
          <a:ext cx="2732942" cy="1236066"/>
        </a:xfrm>
        <a:prstGeom prst="rect">
          <a:avLst/>
        </a:prstGeom>
      </dgm:spPr>
      <dgm:t>
        <a:bodyPr/>
        <a:lstStyle/>
        <a:p>
          <a:endParaRPr lang="en-US"/>
        </a:p>
      </dgm:t>
    </dgm:pt>
    <dgm:pt modelId="{3304B0FB-85BB-4731-9B51-2D3E195F5A52}" type="pres">
      <dgm:prSet presAssocID="{B88DDEDF-66A0-4626-8416-E40838D264EF}" presName="rect1" presStyleLbl="ln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l="-1000" r="-1000"/>
          </a:stretch>
        </a:blipFill>
      </dgm:spPr>
      <dgm:extLst>
        <a:ext uri="{E40237B7-FDA0-4F09-8148-C483321AD2D9}">
          <dgm14:cNvPr xmlns:dgm14="http://schemas.microsoft.com/office/drawing/2010/diagram" id="0" name="" descr="Boardroom with solid fill"/>
        </a:ext>
      </dgm:extLst>
    </dgm:pt>
    <dgm:pt modelId="{5479D93E-AA71-4DDC-A142-6464B0F2597D}" type="pres">
      <dgm:prSet presAssocID="{F8D8AFAF-BD2C-46B7-9554-DB60AB933B92}" presName="sibTrans" presStyleCnt="0"/>
      <dgm:spPr/>
    </dgm:pt>
    <dgm:pt modelId="{8777ABA9-9BED-4C4D-8C5A-F34ABA88157D}" type="pres">
      <dgm:prSet presAssocID="{82237A4A-D870-4F13-B78B-9460266BCE2B}" presName="comp" presStyleCnt="0"/>
      <dgm:spPr/>
    </dgm:pt>
    <dgm:pt modelId="{D59DD96A-2C01-4DD1-974B-DE0F7EE1C52A}" type="pres">
      <dgm:prSet presAssocID="{82237A4A-D870-4F13-B78B-9460266BCE2B}" presName="rect2" presStyleLbl="node1" presStyleIdx="2" presStyleCnt="4">
        <dgm:presLayoutVars>
          <dgm:bulletEnabled val="1"/>
        </dgm:presLayoutVars>
      </dgm:prSet>
      <dgm:spPr>
        <a:xfrm>
          <a:off x="1346076" y="3239180"/>
          <a:ext cx="2732942" cy="1236066"/>
        </a:xfrm>
        <a:prstGeom prst="rect">
          <a:avLst/>
        </a:prstGeom>
      </dgm:spPr>
      <dgm:t>
        <a:bodyPr/>
        <a:lstStyle/>
        <a:p>
          <a:endParaRPr lang="en-US"/>
        </a:p>
      </dgm:t>
    </dgm:pt>
    <dgm:pt modelId="{E907B1BD-D2BB-4A70-A383-0F96F73E796A}" type="pres">
      <dgm:prSet presAssocID="{82237A4A-D870-4F13-B78B-9460266BCE2B}" presName="rect1" presStyleLbl="ln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l="-1000" r="-1000"/>
          </a:stretch>
        </a:blipFill>
      </dgm:spPr>
      <dgm:extLst>
        <a:ext uri="{E40237B7-FDA0-4F09-8148-C483321AD2D9}">
          <dgm14:cNvPr xmlns:dgm14="http://schemas.microsoft.com/office/drawing/2010/diagram" id="0" name="" descr="Man with kid with solid fill"/>
        </a:ext>
      </dgm:extLst>
    </dgm:pt>
    <dgm:pt modelId="{2199203F-4255-42A7-932B-24E22C9006A6}" type="pres">
      <dgm:prSet presAssocID="{40383A80-5DDE-47EA-B507-E4EF5F63AA66}" presName="sibTrans" presStyleCnt="0"/>
      <dgm:spPr/>
    </dgm:pt>
    <dgm:pt modelId="{6216EEE4-B578-44D2-9DE1-7DD27C524541}" type="pres">
      <dgm:prSet presAssocID="{DCD768BB-6550-4362-B26D-7F17CBD63E7D}" presName="comp" presStyleCnt="0"/>
      <dgm:spPr/>
    </dgm:pt>
    <dgm:pt modelId="{C0FA0CBA-6C0E-4634-833C-94D6216D49AA}" type="pres">
      <dgm:prSet presAssocID="{DCD768BB-6550-4362-B26D-7F17CBD63E7D}" presName="rect2" presStyleLbl="node1" presStyleIdx="3" presStyleCnt="4">
        <dgm:presLayoutVars>
          <dgm:bulletEnabled val="1"/>
        </dgm:presLayoutVars>
      </dgm:prSet>
      <dgm:spPr>
        <a:xfrm>
          <a:off x="266888" y="3757405"/>
          <a:ext cx="2375311" cy="1074315"/>
        </a:xfrm>
        <a:prstGeom prst="rect">
          <a:avLst/>
        </a:prstGeom>
      </dgm:spPr>
      <dgm:t>
        <a:bodyPr/>
        <a:lstStyle/>
        <a:p>
          <a:endParaRPr lang="en-US"/>
        </a:p>
      </dgm:t>
    </dgm:pt>
    <dgm:pt modelId="{B2E15797-1A37-47D2-A9F4-A7762D3A4D66}" type="pres">
      <dgm:prSet presAssocID="{DCD768BB-6550-4362-B26D-7F17CBD63E7D}" presName="rect1" presStyleLbl="lnNode1" presStyleIdx="3" presStyleCnt="4"/>
      <dgm:spPr>
        <a:blipFill>
          <a:blip xmlns:r="http://schemas.openxmlformats.org/officeDocument/2006/relationships" r:embed="rId7">
            <a:extLst>
              <a:ext uri="{96DAC541-7B7A-43D3-8B79-37D633B846F1}">
                <asvg:svgBlip xmlns:asvg="http://schemas.microsoft.com/office/drawing/2016/SVG/main" xmlns="" r:embed="rId8"/>
              </a:ext>
            </a:extLst>
          </a:blip>
          <a:srcRect/>
          <a:stretch>
            <a:fillRect l="-1000" r="-1000"/>
          </a:stretch>
        </a:blipFill>
      </dgm:spPr>
      <dgm:extLst>
        <a:ext uri="{E40237B7-FDA0-4F09-8148-C483321AD2D9}">
          <dgm14:cNvPr xmlns:dgm14="http://schemas.microsoft.com/office/drawing/2010/diagram" id="0" name="" descr="Chat with solid fill"/>
        </a:ext>
      </dgm:extLst>
    </dgm:pt>
  </dgm:ptLst>
  <dgm:cxnLst>
    <dgm:cxn modelId="{AFB4A0AB-5713-4509-95FC-DAEA07A601C6}" srcId="{DB8737C2-689C-465D-80CE-70A5D58FC4AA}" destId="{82237A4A-D870-4F13-B78B-9460266BCE2B}" srcOrd="2" destOrd="0" parTransId="{5B3CEECA-1A86-484D-BD27-A14E3AD7CDE3}" sibTransId="{40383A80-5DDE-47EA-B507-E4EF5F63AA66}"/>
    <dgm:cxn modelId="{AD4C31FF-5AE0-42FD-9449-996B444A9ACF}" type="presOf" srcId="{DCD768BB-6550-4362-B26D-7F17CBD63E7D}" destId="{C0FA0CBA-6C0E-4634-833C-94D6216D49AA}" srcOrd="0" destOrd="0" presId="urn:microsoft.com/office/officeart/2008/layout/AlternatingPictureBlocks"/>
    <dgm:cxn modelId="{C2C71873-09DC-4AF5-ACB5-79C0999471FB}" type="presOf" srcId="{B88DDEDF-66A0-4626-8416-E40838D264EF}" destId="{D55DE034-0EA6-405B-AB2B-DD60B6E92210}" srcOrd="0" destOrd="0" presId="urn:microsoft.com/office/officeart/2008/layout/AlternatingPictureBlocks"/>
    <dgm:cxn modelId="{9638AF89-FD4E-4FBA-BA02-43E573A17E59}" type="presOf" srcId="{DB8737C2-689C-465D-80CE-70A5D58FC4AA}" destId="{8143D2C5-A3DC-4C76-8FE2-8AED2C2E64B5}" srcOrd="0" destOrd="0" presId="urn:microsoft.com/office/officeart/2008/layout/AlternatingPictureBlocks"/>
    <dgm:cxn modelId="{92638047-AEB2-45AF-9287-118E5B0A6235}" srcId="{DB8737C2-689C-465D-80CE-70A5D58FC4AA}" destId="{DCD768BB-6550-4362-B26D-7F17CBD63E7D}" srcOrd="3" destOrd="0" parTransId="{FA855D20-9808-43D0-AB6A-F3CE2B560CC0}" sibTransId="{640634B9-E653-4CBE-8EF5-B3C22FF67550}"/>
    <dgm:cxn modelId="{F4093258-5739-428C-B081-F3D1E2E5275F}" srcId="{DB8737C2-689C-465D-80CE-70A5D58FC4AA}" destId="{770DC29B-592F-4604-901F-123BCB465558}" srcOrd="0" destOrd="0" parTransId="{48F37CFD-A94C-4E2C-9DC1-6E9993A40E63}" sibTransId="{F4925700-11AF-4426-8054-806DB62C8243}"/>
    <dgm:cxn modelId="{3EF2E299-27CD-4E95-A4DD-51E8025F9A98}" type="presOf" srcId="{82237A4A-D870-4F13-B78B-9460266BCE2B}" destId="{D59DD96A-2C01-4DD1-974B-DE0F7EE1C52A}" srcOrd="0" destOrd="0" presId="urn:microsoft.com/office/officeart/2008/layout/AlternatingPictureBlocks"/>
    <dgm:cxn modelId="{119DF7F0-9A55-43BA-9F87-4DB030114A48}" srcId="{DB8737C2-689C-465D-80CE-70A5D58FC4AA}" destId="{B88DDEDF-66A0-4626-8416-E40838D264EF}" srcOrd="1" destOrd="0" parTransId="{F503ABE3-E92D-4047-AC7E-3982A17BE3CB}" sibTransId="{F8D8AFAF-BD2C-46B7-9554-DB60AB933B92}"/>
    <dgm:cxn modelId="{64E712AD-40A5-4F13-BC06-7B850589C9D4}" type="presOf" srcId="{770DC29B-592F-4604-901F-123BCB465558}" destId="{3F37F96C-DDC9-4ABD-A29E-031DC6E166C7}" srcOrd="0" destOrd="0" presId="urn:microsoft.com/office/officeart/2008/layout/AlternatingPictureBlocks"/>
    <dgm:cxn modelId="{895E17AB-5A16-4EC4-B941-F4134398A690}" type="presParOf" srcId="{8143D2C5-A3DC-4C76-8FE2-8AED2C2E64B5}" destId="{60423DB8-D204-467E-867F-684588A7990E}" srcOrd="0" destOrd="0" presId="urn:microsoft.com/office/officeart/2008/layout/AlternatingPictureBlocks"/>
    <dgm:cxn modelId="{17834DE5-0EE7-47CE-B267-D78C47CB07F7}" type="presParOf" srcId="{60423DB8-D204-467E-867F-684588A7990E}" destId="{3F37F96C-DDC9-4ABD-A29E-031DC6E166C7}" srcOrd="0" destOrd="0" presId="urn:microsoft.com/office/officeart/2008/layout/AlternatingPictureBlocks"/>
    <dgm:cxn modelId="{1837372C-DC10-4B56-841A-E3A6756C2CF0}" type="presParOf" srcId="{60423DB8-D204-467E-867F-684588A7990E}" destId="{4F3515AD-733B-4536-B057-BB0B26D48C40}" srcOrd="1" destOrd="0" presId="urn:microsoft.com/office/officeart/2008/layout/AlternatingPictureBlocks"/>
    <dgm:cxn modelId="{F366A73E-DF20-42AA-BB7D-C0BA654D003B}" type="presParOf" srcId="{8143D2C5-A3DC-4C76-8FE2-8AED2C2E64B5}" destId="{E5CCBB59-4069-4656-A681-96DC952F6166}" srcOrd="1" destOrd="0" presId="urn:microsoft.com/office/officeart/2008/layout/AlternatingPictureBlocks"/>
    <dgm:cxn modelId="{F61DABC7-6110-4A07-A192-1E10CDD79AD5}" type="presParOf" srcId="{8143D2C5-A3DC-4C76-8FE2-8AED2C2E64B5}" destId="{0E3ADEA6-0437-460E-901F-D8A727FE863D}" srcOrd="2" destOrd="0" presId="urn:microsoft.com/office/officeart/2008/layout/AlternatingPictureBlocks"/>
    <dgm:cxn modelId="{E5D0C0DE-9C71-4B9B-A352-3DC16320184C}" type="presParOf" srcId="{0E3ADEA6-0437-460E-901F-D8A727FE863D}" destId="{D55DE034-0EA6-405B-AB2B-DD60B6E92210}" srcOrd="0" destOrd="0" presId="urn:microsoft.com/office/officeart/2008/layout/AlternatingPictureBlocks"/>
    <dgm:cxn modelId="{8A2D02F6-FB34-443E-A372-AE43E0D71761}" type="presParOf" srcId="{0E3ADEA6-0437-460E-901F-D8A727FE863D}" destId="{3304B0FB-85BB-4731-9B51-2D3E195F5A52}" srcOrd="1" destOrd="0" presId="urn:microsoft.com/office/officeart/2008/layout/AlternatingPictureBlocks"/>
    <dgm:cxn modelId="{F2EE3B02-4F31-48AF-A2C1-87AC1530A577}" type="presParOf" srcId="{8143D2C5-A3DC-4C76-8FE2-8AED2C2E64B5}" destId="{5479D93E-AA71-4DDC-A142-6464B0F2597D}" srcOrd="3" destOrd="0" presId="urn:microsoft.com/office/officeart/2008/layout/AlternatingPictureBlocks"/>
    <dgm:cxn modelId="{83181F0B-EAB5-46A0-9DD5-6681903BBACF}" type="presParOf" srcId="{8143D2C5-A3DC-4C76-8FE2-8AED2C2E64B5}" destId="{8777ABA9-9BED-4C4D-8C5A-F34ABA88157D}" srcOrd="4" destOrd="0" presId="urn:microsoft.com/office/officeart/2008/layout/AlternatingPictureBlocks"/>
    <dgm:cxn modelId="{6D2BCD57-ACCF-4AAF-A14F-36F453C8317C}" type="presParOf" srcId="{8777ABA9-9BED-4C4D-8C5A-F34ABA88157D}" destId="{D59DD96A-2C01-4DD1-974B-DE0F7EE1C52A}" srcOrd="0" destOrd="0" presId="urn:microsoft.com/office/officeart/2008/layout/AlternatingPictureBlocks"/>
    <dgm:cxn modelId="{6937CCD6-1B5D-49DB-AB17-5C9EA64FDAF8}" type="presParOf" srcId="{8777ABA9-9BED-4C4D-8C5A-F34ABA88157D}" destId="{E907B1BD-D2BB-4A70-A383-0F96F73E796A}" srcOrd="1" destOrd="0" presId="urn:microsoft.com/office/officeart/2008/layout/AlternatingPictureBlocks"/>
    <dgm:cxn modelId="{2DCB7EB4-74A7-4923-A541-BDB06D769179}" type="presParOf" srcId="{8143D2C5-A3DC-4C76-8FE2-8AED2C2E64B5}" destId="{2199203F-4255-42A7-932B-24E22C9006A6}" srcOrd="5" destOrd="0" presId="urn:microsoft.com/office/officeart/2008/layout/AlternatingPictureBlocks"/>
    <dgm:cxn modelId="{43F8B1D0-E338-4F9C-8CF4-28BFCAD1EE87}" type="presParOf" srcId="{8143D2C5-A3DC-4C76-8FE2-8AED2C2E64B5}" destId="{6216EEE4-B578-44D2-9DE1-7DD27C524541}" srcOrd="6" destOrd="0" presId="urn:microsoft.com/office/officeart/2008/layout/AlternatingPictureBlocks"/>
    <dgm:cxn modelId="{54A2B783-C4CA-4C7F-A3DD-32E0E81F4E02}" type="presParOf" srcId="{6216EEE4-B578-44D2-9DE1-7DD27C524541}" destId="{C0FA0CBA-6C0E-4634-833C-94D6216D49AA}" srcOrd="0" destOrd="0" presId="urn:microsoft.com/office/officeart/2008/layout/AlternatingPictureBlocks"/>
    <dgm:cxn modelId="{A57E9897-4091-4533-BC68-8599E35D015C}" type="presParOf" srcId="{6216EEE4-B578-44D2-9DE1-7DD27C524541}" destId="{B2E15797-1A37-47D2-A9F4-A7762D3A4D66}" srcOrd="1" destOrd="0" presId="urn:microsoft.com/office/officeart/2008/layout/AlternatingPictureBlock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B8737C2-689C-465D-80CE-70A5D58FC4AA}" type="doc">
      <dgm:prSet loTypeId="urn:microsoft.com/office/officeart/2008/layout/AlternatingPictureBlocks" loCatId="list" qsTypeId="urn:microsoft.com/office/officeart/2005/8/quickstyle/simple1" qsCatId="simple" csTypeId="urn:microsoft.com/office/officeart/2005/8/colors/accent1_2" csCatId="accent1" phldr="1"/>
      <dgm:spPr/>
    </dgm:pt>
    <dgm:pt modelId="{770DC29B-592F-4604-901F-123BCB465558}">
      <dgm:prSet phldrT="[Text]"/>
      <dgm:spPr/>
      <dgm:t>
        <a:bodyPr/>
        <a:lstStyle/>
        <a:p>
          <a:r>
            <a:rPr lang="en-GB" dirty="0"/>
            <a:t>For support staff to log and track the intervention/s they are using with an individual (or a group)</a:t>
          </a:r>
        </a:p>
      </dgm:t>
    </dgm:pt>
    <dgm:pt modelId="{48F37CFD-A94C-4E2C-9DC1-6E9993A40E63}" type="parTrans" cxnId="{F4093258-5739-428C-B081-F3D1E2E5275F}">
      <dgm:prSet/>
      <dgm:spPr/>
      <dgm:t>
        <a:bodyPr/>
        <a:lstStyle/>
        <a:p>
          <a:endParaRPr lang="en-GB"/>
        </a:p>
      </dgm:t>
    </dgm:pt>
    <dgm:pt modelId="{F4925700-11AF-4426-8054-806DB62C8243}" type="sibTrans" cxnId="{F4093258-5739-428C-B081-F3D1E2E5275F}">
      <dgm:prSet/>
      <dgm:spPr/>
      <dgm:t>
        <a:bodyPr/>
        <a:lstStyle/>
        <a:p>
          <a:endParaRPr lang="en-GB"/>
        </a:p>
      </dgm:t>
    </dgm:pt>
    <dgm:pt modelId="{B88DDEDF-66A0-4626-8416-E40838D264EF}">
      <dgm:prSet phldrT="[Text]"/>
      <dgm:spPr/>
      <dgm:t>
        <a:bodyPr/>
        <a:lstStyle/>
        <a:p>
          <a:r>
            <a:rPr lang="en-GB" dirty="0"/>
            <a:t>To track and provide evidence for a CYP to be used with advisory teachers, for LHNF, for provision panel, or as part of a request for an EHCNA</a:t>
          </a:r>
        </a:p>
      </dgm:t>
    </dgm:pt>
    <dgm:pt modelId="{F503ABE3-E92D-4047-AC7E-3982A17BE3CB}" type="parTrans" cxnId="{119DF7F0-9A55-43BA-9F87-4DB030114A48}">
      <dgm:prSet/>
      <dgm:spPr/>
      <dgm:t>
        <a:bodyPr/>
        <a:lstStyle/>
        <a:p>
          <a:endParaRPr lang="en-GB"/>
        </a:p>
      </dgm:t>
    </dgm:pt>
    <dgm:pt modelId="{F8D8AFAF-BD2C-46B7-9554-DB60AB933B92}" type="sibTrans" cxnId="{119DF7F0-9A55-43BA-9F87-4DB030114A48}">
      <dgm:prSet/>
      <dgm:spPr/>
      <dgm:t>
        <a:bodyPr/>
        <a:lstStyle/>
        <a:p>
          <a:endParaRPr lang="en-GB"/>
        </a:p>
      </dgm:t>
    </dgm:pt>
    <dgm:pt modelId="{82237A4A-D870-4F13-B78B-9460266BCE2B}">
      <dgm:prSet phldrT="[Text]"/>
      <dgm:spPr/>
      <dgm:t>
        <a:bodyPr/>
        <a:lstStyle/>
        <a:p>
          <a:r>
            <a:rPr lang="en-GB" dirty="0"/>
            <a:t>To produce data, evidence, reports and case studies for governors, inspectors, staff teams, parents/carers etc</a:t>
          </a:r>
        </a:p>
      </dgm:t>
    </dgm:pt>
    <dgm:pt modelId="{5B3CEECA-1A86-484D-BD27-A14E3AD7CDE3}" type="parTrans" cxnId="{AFB4A0AB-5713-4509-95FC-DAEA07A601C6}">
      <dgm:prSet/>
      <dgm:spPr/>
      <dgm:t>
        <a:bodyPr/>
        <a:lstStyle/>
        <a:p>
          <a:endParaRPr lang="en-GB"/>
        </a:p>
      </dgm:t>
    </dgm:pt>
    <dgm:pt modelId="{40383A80-5DDE-47EA-B507-E4EF5F63AA66}" type="sibTrans" cxnId="{AFB4A0AB-5713-4509-95FC-DAEA07A601C6}">
      <dgm:prSet/>
      <dgm:spPr/>
      <dgm:t>
        <a:bodyPr/>
        <a:lstStyle/>
        <a:p>
          <a:endParaRPr lang="en-GB"/>
        </a:p>
      </dgm:t>
    </dgm:pt>
    <dgm:pt modelId="{3F4078B3-98C7-496E-87FD-DA6F047C3E0A}">
      <dgm:prSet/>
      <dgm:spPr/>
      <dgm:t>
        <a:bodyPr/>
        <a:lstStyle/>
        <a:p>
          <a:r>
            <a:rPr lang="en-GB" dirty="0"/>
            <a:t>As your setting’s Assess, Plan, Do, Review tracker, to be used and updated in termly APDR meetings between parents/carers, SENCO and teachers</a:t>
          </a:r>
        </a:p>
      </dgm:t>
    </dgm:pt>
    <dgm:pt modelId="{A4999B31-2E41-447E-BBC4-214A31C86BEC}" type="parTrans" cxnId="{83A04555-C0F6-4968-ABF1-A219A0897C31}">
      <dgm:prSet/>
      <dgm:spPr/>
      <dgm:t>
        <a:bodyPr/>
        <a:lstStyle/>
        <a:p>
          <a:endParaRPr lang="en-GB"/>
        </a:p>
      </dgm:t>
    </dgm:pt>
    <dgm:pt modelId="{9775A0AB-1DAC-44E1-8221-2CBE0E4550D9}" type="sibTrans" cxnId="{83A04555-C0F6-4968-ABF1-A219A0897C31}">
      <dgm:prSet/>
      <dgm:spPr/>
      <dgm:t>
        <a:bodyPr/>
        <a:lstStyle/>
        <a:p>
          <a:endParaRPr lang="en-GB"/>
        </a:p>
      </dgm:t>
    </dgm:pt>
    <dgm:pt modelId="{8143D2C5-A3DC-4C76-8FE2-8AED2C2E64B5}" type="pres">
      <dgm:prSet presAssocID="{DB8737C2-689C-465D-80CE-70A5D58FC4AA}" presName="linearFlow" presStyleCnt="0">
        <dgm:presLayoutVars>
          <dgm:dir/>
          <dgm:resizeHandles val="exact"/>
        </dgm:presLayoutVars>
      </dgm:prSet>
      <dgm:spPr/>
    </dgm:pt>
    <dgm:pt modelId="{6C56A4EA-6FDF-46EF-9428-C7BD711B4A4C}" type="pres">
      <dgm:prSet presAssocID="{3F4078B3-98C7-496E-87FD-DA6F047C3E0A}" presName="comp" presStyleCnt="0"/>
      <dgm:spPr/>
    </dgm:pt>
    <dgm:pt modelId="{08925EFF-88D8-4132-8173-A4CF75B9418C}" type="pres">
      <dgm:prSet presAssocID="{3F4078B3-98C7-496E-87FD-DA6F047C3E0A}" presName="rect2" presStyleLbl="node1" presStyleIdx="0" presStyleCnt="4">
        <dgm:presLayoutVars>
          <dgm:bulletEnabled val="1"/>
        </dgm:presLayoutVars>
      </dgm:prSet>
      <dgm:spPr/>
      <dgm:t>
        <a:bodyPr/>
        <a:lstStyle/>
        <a:p>
          <a:endParaRPr lang="en-US"/>
        </a:p>
      </dgm:t>
    </dgm:pt>
    <dgm:pt modelId="{7B6AD40F-0054-4F32-9378-2DD56F98EC75}" type="pres">
      <dgm:prSet presAssocID="{3F4078B3-98C7-496E-87FD-DA6F047C3E0A}" presName="rect1" presStyleLbl="ln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l="-1000" r="-1000"/>
          </a:stretch>
        </a:blipFill>
      </dgm:spPr>
      <dgm:extLst>
        <a:ext uri="{E40237B7-FDA0-4F09-8148-C483321AD2D9}">
          <dgm14:cNvPr xmlns:dgm14="http://schemas.microsoft.com/office/drawing/2010/diagram" id="0" name="" descr="Customer review with solid fill"/>
        </a:ext>
      </dgm:extLst>
    </dgm:pt>
    <dgm:pt modelId="{32A3A6DD-3900-49CE-B78F-E3691BE7FC0A}" type="pres">
      <dgm:prSet presAssocID="{9775A0AB-1DAC-44E1-8221-2CBE0E4550D9}" presName="sibTrans" presStyleCnt="0"/>
      <dgm:spPr/>
    </dgm:pt>
    <dgm:pt modelId="{60423DB8-D204-467E-867F-684588A7990E}" type="pres">
      <dgm:prSet presAssocID="{770DC29B-592F-4604-901F-123BCB465558}" presName="comp" presStyleCnt="0"/>
      <dgm:spPr/>
    </dgm:pt>
    <dgm:pt modelId="{3F37F96C-DDC9-4ABD-A29E-031DC6E166C7}" type="pres">
      <dgm:prSet presAssocID="{770DC29B-592F-4604-901F-123BCB465558}" presName="rect2" presStyleLbl="node1" presStyleIdx="1" presStyleCnt="4">
        <dgm:presLayoutVars>
          <dgm:bulletEnabled val="1"/>
        </dgm:presLayoutVars>
      </dgm:prSet>
      <dgm:spPr/>
      <dgm:t>
        <a:bodyPr/>
        <a:lstStyle/>
        <a:p>
          <a:endParaRPr lang="en-US"/>
        </a:p>
      </dgm:t>
    </dgm:pt>
    <dgm:pt modelId="{4F3515AD-733B-4536-B057-BB0B26D48C40}" type="pres">
      <dgm:prSet presAssocID="{770DC29B-592F-4604-901F-123BCB465558}" presName="rect1" presStyleLbl="ln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l="-1000" r="-1000"/>
          </a:stretch>
        </a:blipFill>
      </dgm:spPr>
      <dgm:extLst>
        <a:ext uri="{E40237B7-FDA0-4F09-8148-C483321AD2D9}">
          <dgm14:cNvPr xmlns:dgm14="http://schemas.microsoft.com/office/drawing/2010/diagram" id="0" name="" descr="Clipboard with solid fill"/>
        </a:ext>
      </dgm:extLst>
    </dgm:pt>
    <dgm:pt modelId="{E5CCBB59-4069-4656-A681-96DC952F6166}" type="pres">
      <dgm:prSet presAssocID="{F4925700-11AF-4426-8054-806DB62C8243}" presName="sibTrans" presStyleCnt="0"/>
      <dgm:spPr/>
    </dgm:pt>
    <dgm:pt modelId="{0E3ADEA6-0437-460E-901F-D8A727FE863D}" type="pres">
      <dgm:prSet presAssocID="{B88DDEDF-66A0-4626-8416-E40838D264EF}" presName="comp" presStyleCnt="0"/>
      <dgm:spPr/>
    </dgm:pt>
    <dgm:pt modelId="{D55DE034-0EA6-405B-AB2B-DD60B6E92210}" type="pres">
      <dgm:prSet presAssocID="{B88DDEDF-66A0-4626-8416-E40838D264EF}" presName="rect2" presStyleLbl="node1" presStyleIdx="2" presStyleCnt="4">
        <dgm:presLayoutVars>
          <dgm:bulletEnabled val="1"/>
        </dgm:presLayoutVars>
      </dgm:prSet>
      <dgm:spPr/>
      <dgm:t>
        <a:bodyPr/>
        <a:lstStyle/>
        <a:p>
          <a:endParaRPr lang="en-US"/>
        </a:p>
      </dgm:t>
    </dgm:pt>
    <dgm:pt modelId="{3304B0FB-85BB-4731-9B51-2D3E195F5A52}" type="pres">
      <dgm:prSet presAssocID="{B88DDEDF-66A0-4626-8416-E40838D264EF}" presName="rect1" presStyleLbl="ln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l="-1000" r="-1000"/>
          </a:stretch>
        </a:blipFill>
      </dgm:spPr>
      <dgm:extLst>
        <a:ext uri="{E40237B7-FDA0-4F09-8148-C483321AD2D9}">
          <dgm14:cNvPr xmlns:dgm14="http://schemas.microsoft.com/office/drawing/2010/diagram" id="0" name="" descr="Bar chart with solid fill"/>
        </a:ext>
      </dgm:extLst>
    </dgm:pt>
    <dgm:pt modelId="{5479D93E-AA71-4DDC-A142-6464B0F2597D}" type="pres">
      <dgm:prSet presAssocID="{F8D8AFAF-BD2C-46B7-9554-DB60AB933B92}" presName="sibTrans" presStyleCnt="0"/>
      <dgm:spPr/>
    </dgm:pt>
    <dgm:pt modelId="{8777ABA9-9BED-4C4D-8C5A-F34ABA88157D}" type="pres">
      <dgm:prSet presAssocID="{82237A4A-D870-4F13-B78B-9460266BCE2B}" presName="comp" presStyleCnt="0"/>
      <dgm:spPr/>
    </dgm:pt>
    <dgm:pt modelId="{D59DD96A-2C01-4DD1-974B-DE0F7EE1C52A}" type="pres">
      <dgm:prSet presAssocID="{82237A4A-D870-4F13-B78B-9460266BCE2B}" presName="rect2" presStyleLbl="node1" presStyleIdx="3" presStyleCnt="4">
        <dgm:presLayoutVars>
          <dgm:bulletEnabled val="1"/>
        </dgm:presLayoutVars>
      </dgm:prSet>
      <dgm:spPr/>
      <dgm:t>
        <a:bodyPr/>
        <a:lstStyle/>
        <a:p>
          <a:endParaRPr lang="en-US"/>
        </a:p>
      </dgm:t>
    </dgm:pt>
    <dgm:pt modelId="{E907B1BD-D2BB-4A70-A383-0F96F73E796A}" type="pres">
      <dgm:prSet presAssocID="{82237A4A-D870-4F13-B78B-9460266BCE2B}" presName="rect1" presStyleLbl="lnNode1" presStyleIdx="3" presStyleCnt="4"/>
      <dgm:spPr>
        <a:blipFill>
          <a:blip xmlns:r="http://schemas.openxmlformats.org/officeDocument/2006/relationships" r:embed="rId7">
            <a:extLst>
              <a:ext uri="{96DAC541-7B7A-43D3-8B79-37D633B846F1}">
                <asvg:svgBlip xmlns:asvg="http://schemas.microsoft.com/office/drawing/2016/SVG/main" xmlns="" r:embed="rId8"/>
              </a:ext>
            </a:extLst>
          </a:blip>
          <a:srcRect/>
          <a:stretch>
            <a:fillRect l="-1000" r="-1000"/>
          </a:stretch>
        </a:blipFill>
      </dgm:spPr>
      <dgm:extLst>
        <a:ext uri="{E40237B7-FDA0-4F09-8148-C483321AD2D9}">
          <dgm14:cNvPr xmlns:dgm14="http://schemas.microsoft.com/office/drawing/2010/diagram" id="0" name="" descr="Presentation with checklist with solid fill"/>
        </a:ext>
      </dgm:extLst>
    </dgm:pt>
  </dgm:ptLst>
  <dgm:cxnLst>
    <dgm:cxn modelId="{3EF2E299-27CD-4E95-A4DD-51E8025F9A98}" type="presOf" srcId="{82237A4A-D870-4F13-B78B-9460266BCE2B}" destId="{D59DD96A-2C01-4DD1-974B-DE0F7EE1C52A}" srcOrd="0" destOrd="0" presId="urn:microsoft.com/office/officeart/2008/layout/AlternatingPictureBlocks"/>
    <dgm:cxn modelId="{64E712AD-40A5-4F13-BC06-7B850589C9D4}" type="presOf" srcId="{770DC29B-592F-4604-901F-123BCB465558}" destId="{3F37F96C-DDC9-4ABD-A29E-031DC6E166C7}" srcOrd="0" destOrd="0" presId="urn:microsoft.com/office/officeart/2008/layout/AlternatingPictureBlocks"/>
    <dgm:cxn modelId="{F4093258-5739-428C-B081-F3D1E2E5275F}" srcId="{DB8737C2-689C-465D-80CE-70A5D58FC4AA}" destId="{770DC29B-592F-4604-901F-123BCB465558}" srcOrd="1" destOrd="0" parTransId="{48F37CFD-A94C-4E2C-9DC1-6E9993A40E63}" sibTransId="{F4925700-11AF-4426-8054-806DB62C8243}"/>
    <dgm:cxn modelId="{83A04555-C0F6-4968-ABF1-A219A0897C31}" srcId="{DB8737C2-689C-465D-80CE-70A5D58FC4AA}" destId="{3F4078B3-98C7-496E-87FD-DA6F047C3E0A}" srcOrd="0" destOrd="0" parTransId="{A4999B31-2E41-447E-BBC4-214A31C86BEC}" sibTransId="{9775A0AB-1DAC-44E1-8221-2CBE0E4550D9}"/>
    <dgm:cxn modelId="{9638AF89-FD4E-4FBA-BA02-43E573A17E59}" type="presOf" srcId="{DB8737C2-689C-465D-80CE-70A5D58FC4AA}" destId="{8143D2C5-A3DC-4C76-8FE2-8AED2C2E64B5}" srcOrd="0" destOrd="0" presId="urn:microsoft.com/office/officeart/2008/layout/AlternatingPictureBlocks"/>
    <dgm:cxn modelId="{119DF7F0-9A55-43BA-9F87-4DB030114A48}" srcId="{DB8737C2-689C-465D-80CE-70A5D58FC4AA}" destId="{B88DDEDF-66A0-4626-8416-E40838D264EF}" srcOrd="2" destOrd="0" parTransId="{F503ABE3-E92D-4047-AC7E-3982A17BE3CB}" sibTransId="{F8D8AFAF-BD2C-46B7-9554-DB60AB933B92}"/>
    <dgm:cxn modelId="{AFB4A0AB-5713-4509-95FC-DAEA07A601C6}" srcId="{DB8737C2-689C-465D-80CE-70A5D58FC4AA}" destId="{82237A4A-D870-4F13-B78B-9460266BCE2B}" srcOrd="3" destOrd="0" parTransId="{5B3CEECA-1A86-484D-BD27-A14E3AD7CDE3}" sibTransId="{40383A80-5DDE-47EA-B507-E4EF5F63AA66}"/>
    <dgm:cxn modelId="{F37B38B6-9911-4D1F-AAF4-19DA72A1463F}" type="presOf" srcId="{3F4078B3-98C7-496E-87FD-DA6F047C3E0A}" destId="{08925EFF-88D8-4132-8173-A4CF75B9418C}" srcOrd="0" destOrd="0" presId="urn:microsoft.com/office/officeart/2008/layout/AlternatingPictureBlocks"/>
    <dgm:cxn modelId="{C2C71873-09DC-4AF5-ACB5-79C0999471FB}" type="presOf" srcId="{B88DDEDF-66A0-4626-8416-E40838D264EF}" destId="{D55DE034-0EA6-405B-AB2B-DD60B6E92210}" srcOrd="0" destOrd="0" presId="urn:microsoft.com/office/officeart/2008/layout/AlternatingPictureBlocks"/>
    <dgm:cxn modelId="{B80EA489-4C13-43DB-9674-BC690767302F}" type="presParOf" srcId="{8143D2C5-A3DC-4C76-8FE2-8AED2C2E64B5}" destId="{6C56A4EA-6FDF-46EF-9428-C7BD711B4A4C}" srcOrd="0" destOrd="0" presId="urn:microsoft.com/office/officeart/2008/layout/AlternatingPictureBlocks"/>
    <dgm:cxn modelId="{F09C3F9D-CA13-4051-BC9A-D1171AC7E7E4}" type="presParOf" srcId="{6C56A4EA-6FDF-46EF-9428-C7BD711B4A4C}" destId="{08925EFF-88D8-4132-8173-A4CF75B9418C}" srcOrd="0" destOrd="0" presId="urn:microsoft.com/office/officeart/2008/layout/AlternatingPictureBlocks"/>
    <dgm:cxn modelId="{D2DD93BF-DE1F-4A53-A5E0-147DC75FFF36}" type="presParOf" srcId="{6C56A4EA-6FDF-46EF-9428-C7BD711B4A4C}" destId="{7B6AD40F-0054-4F32-9378-2DD56F98EC75}" srcOrd="1" destOrd="0" presId="urn:microsoft.com/office/officeart/2008/layout/AlternatingPictureBlocks"/>
    <dgm:cxn modelId="{C7E7FD26-CF12-4098-A519-A32BAB210EC7}" type="presParOf" srcId="{8143D2C5-A3DC-4C76-8FE2-8AED2C2E64B5}" destId="{32A3A6DD-3900-49CE-B78F-E3691BE7FC0A}" srcOrd="1" destOrd="0" presId="urn:microsoft.com/office/officeart/2008/layout/AlternatingPictureBlocks"/>
    <dgm:cxn modelId="{895E17AB-5A16-4EC4-B941-F4134398A690}" type="presParOf" srcId="{8143D2C5-A3DC-4C76-8FE2-8AED2C2E64B5}" destId="{60423DB8-D204-467E-867F-684588A7990E}" srcOrd="2" destOrd="0" presId="urn:microsoft.com/office/officeart/2008/layout/AlternatingPictureBlocks"/>
    <dgm:cxn modelId="{17834DE5-0EE7-47CE-B267-D78C47CB07F7}" type="presParOf" srcId="{60423DB8-D204-467E-867F-684588A7990E}" destId="{3F37F96C-DDC9-4ABD-A29E-031DC6E166C7}" srcOrd="0" destOrd="0" presId="urn:microsoft.com/office/officeart/2008/layout/AlternatingPictureBlocks"/>
    <dgm:cxn modelId="{1837372C-DC10-4B56-841A-E3A6756C2CF0}" type="presParOf" srcId="{60423DB8-D204-467E-867F-684588A7990E}" destId="{4F3515AD-733B-4536-B057-BB0B26D48C40}" srcOrd="1" destOrd="0" presId="urn:microsoft.com/office/officeart/2008/layout/AlternatingPictureBlocks"/>
    <dgm:cxn modelId="{F366A73E-DF20-42AA-BB7D-C0BA654D003B}" type="presParOf" srcId="{8143D2C5-A3DC-4C76-8FE2-8AED2C2E64B5}" destId="{E5CCBB59-4069-4656-A681-96DC952F6166}" srcOrd="3" destOrd="0" presId="urn:microsoft.com/office/officeart/2008/layout/AlternatingPictureBlocks"/>
    <dgm:cxn modelId="{F61DABC7-6110-4A07-A192-1E10CDD79AD5}" type="presParOf" srcId="{8143D2C5-A3DC-4C76-8FE2-8AED2C2E64B5}" destId="{0E3ADEA6-0437-460E-901F-D8A727FE863D}" srcOrd="4" destOrd="0" presId="urn:microsoft.com/office/officeart/2008/layout/AlternatingPictureBlocks"/>
    <dgm:cxn modelId="{E5D0C0DE-9C71-4B9B-A352-3DC16320184C}" type="presParOf" srcId="{0E3ADEA6-0437-460E-901F-D8A727FE863D}" destId="{D55DE034-0EA6-405B-AB2B-DD60B6E92210}" srcOrd="0" destOrd="0" presId="urn:microsoft.com/office/officeart/2008/layout/AlternatingPictureBlocks"/>
    <dgm:cxn modelId="{8A2D02F6-FB34-443E-A372-AE43E0D71761}" type="presParOf" srcId="{0E3ADEA6-0437-460E-901F-D8A727FE863D}" destId="{3304B0FB-85BB-4731-9B51-2D3E195F5A52}" srcOrd="1" destOrd="0" presId="urn:microsoft.com/office/officeart/2008/layout/AlternatingPictureBlocks"/>
    <dgm:cxn modelId="{F2EE3B02-4F31-48AF-A2C1-87AC1530A577}" type="presParOf" srcId="{8143D2C5-A3DC-4C76-8FE2-8AED2C2E64B5}" destId="{5479D93E-AA71-4DDC-A142-6464B0F2597D}" srcOrd="5" destOrd="0" presId="urn:microsoft.com/office/officeart/2008/layout/AlternatingPictureBlocks"/>
    <dgm:cxn modelId="{83181F0B-EAB5-46A0-9DD5-6681903BBACF}" type="presParOf" srcId="{8143D2C5-A3DC-4C76-8FE2-8AED2C2E64B5}" destId="{8777ABA9-9BED-4C4D-8C5A-F34ABA88157D}" srcOrd="6" destOrd="0" presId="urn:microsoft.com/office/officeart/2008/layout/AlternatingPictureBlocks"/>
    <dgm:cxn modelId="{6D2BCD57-ACCF-4AAF-A14F-36F453C8317C}" type="presParOf" srcId="{8777ABA9-9BED-4C4D-8C5A-F34ABA88157D}" destId="{D59DD96A-2C01-4DD1-974B-DE0F7EE1C52A}" srcOrd="0" destOrd="0" presId="urn:microsoft.com/office/officeart/2008/layout/AlternatingPictureBlocks"/>
    <dgm:cxn modelId="{6937CCD6-1B5D-49DB-AB17-5C9EA64FDAF8}" type="presParOf" srcId="{8777ABA9-9BED-4C4D-8C5A-F34ABA88157D}" destId="{E907B1BD-D2BB-4A70-A383-0F96F73E796A}" srcOrd="1" destOrd="0" presId="urn:microsoft.com/office/officeart/2008/layout/AlternatingPictureBlock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80D7E39-E00A-4B8B-8E92-4C231375C4F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GB"/>
        </a:p>
      </dgm:t>
    </dgm:pt>
    <dgm:pt modelId="{EF2C122B-AB5A-472D-AE5F-3D74E3CFC046}">
      <dgm:prSet phldrT="[Text]"/>
      <dgm:spPr>
        <a:solidFill>
          <a:srgbClr val="002060"/>
        </a:solidFill>
      </dgm:spPr>
      <dgm:t>
        <a:bodyPr/>
        <a:lstStyle/>
        <a:p>
          <a:r>
            <a:rPr lang="en-GB" b="1" dirty="0"/>
            <a:t>The vision: for VSEND to be consistently embedded in LA decision-making processes</a:t>
          </a:r>
        </a:p>
      </dgm:t>
    </dgm:pt>
    <dgm:pt modelId="{D907060A-4E9D-4CA0-9152-FDE1B67BF83F}" type="parTrans" cxnId="{363D608A-B525-4CF3-AED6-A97AF6A38DC6}">
      <dgm:prSet/>
      <dgm:spPr/>
      <dgm:t>
        <a:bodyPr/>
        <a:lstStyle/>
        <a:p>
          <a:endParaRPr lang="en-GB"/>
        </a:p>
      </dgm:t>
    </dgm:pt>
    <dgm:pt modelId="{ABA5FBF7-73F2-45EE-9D07-D06ADD45C261}" type="sibTrans" cxnId="{363D608A-B525-4CF3-AED6-A97AF6A38DC6}">
      <dgm:prSet/>
      <dgm:spPr/>
      <dgm:t>
        <a:bodyPr/>
        <a:lstStyle/>
        <a:p>
          <a:endParaRPr lang="en-GB"/>
        </a:p>
      </dgm:t>
    </dgm:pt>
    <dgm:pt modelId="{F48518F7-CA04-44C0-AAB1-5B3AB06A0428}">
      <dgm:prSet phldrT="[Text]"/>
      <dgm:spPr>
        <a:ln>
          <a:solidFill>
            <a:srgbClr val="002060"/>
          </a:solidFill>
        </a:ln>
      </dgm:spPr>
      <dgm:t>
        <a:bodyPr/>
        <a:lstStyle/>
        <a:p>
          <a:r>
            <a:rPr lang="en-GB" b="1" dirty="0">
              <a:solidFill>
                <a:srgbClr val="002060"/>
              </a:solidFill>
            </a:rPr>
            <a:t>Benchmarking</a:t>
          </a:r>
          <a:r>
            <a:rPr lang="en-GB" dirty="0"/>
            <a:t> tool for whole-school action planning</a:t>
          </a:r>
        </a:p>
      </dgm:t>
    </dgm:pt>
    <dgm:pt modelId="{1B29108C-2944-436D-876D-1482D402FD56}" type="parTrans" cxnId="{1DAED76D-9B10-4802-B77C-CA7D9C7A10EB}">
      <dgm:prSet/>
      <dgm:spPr/>
      <dgm:t>
        <a:bodyPr/>
        <a:lstStyle/>
        <a:p>
          <a:endParaRPr lang="en-GB"/>
        </a:p>
      </dgm:t>
    </dgm:pt>
    <dgm:pt modelId="{822950A9-806F-4569-9C93-75FEA723FD65}" type="sibTrans" cxnId="{1DAED76D-9B10-4802-B77C-CA7D9C7A10EB}">
      <dgm:prSet/>
      <dgm:spPr/>
      <dgm:t>
        <a:bodyPr/>
        <a:lstStyle/>
        <a:p>
          <a:endParaRPr lang="en-GB"/>
        </a:p>
      </dgm:t>
    </dgm:pt>
    <dgm:pt modelId="{DED3C238-79C0-42D1-B767-EAC8C339C6E9}">
      <dgm:prSet phldrT="[Text]"/>
      <dgm:spPr>
        <a:ln>
          <a:solidFill>
            <a:srgbClr val="002060"/>
          </a:solidFill>
        </a:ln>
      </dgm:spPr>
      <dgm:t>
        <a:bodyPr/>
        <a:lstStyle/>
        <a:p>
          <a:r>
            <a:rPr lang="en-GB" b="1" dirty="0">
              <a:solidFill>
                <a:srgbClr val="002060"/>
              </a:solidFill>
            </a:rPr>
            <a:t>Goal-based outcomes </a:t>
          </a:r>
          <a:r>
            <a:rPr lang="en-GB" dirty="0"/>
            <a:t>using VSEND to input and track</a:t>
          </a:r>
        </a:p>
      </dgm:t>
    </dgm:pt>
    <dgm:pt modelId="{EED72E1F-FB49-4948-A836-802269E9D854}" type="parTrans" cxnId="{F41B02EF-AB28-4E9E-83BA-45B9AC6E2599}">
      <dgm:prSet/>
      <dgm:spPr/>
      <dgm:t>
        <a:bodyPr/>
        <a:lstStyle/>
        <a:p>
          <a:endParaRPr lang="en-GB"/>
        </a:p>
      </dgm:t>
    </dgm:pt>
    <dgm:pt modelId="{90469D27-2848-40ED-8B2A-A24E8DB68003}" type="sibTrans" cxnId="{F41B02EF-AB28-4E9E-83BA-45B9AC6E2599}">
      <dgm:prSet/>
      <dgm:spPr/>
      <dgm:t>
        <a:bodyPr/>
        <a:lstStyle/>
        <a:p>
          <a:endParaRPr lang="en-GB"/>
        </a:p>
      </dgm:t>
    </dgm:pt>
    <dgm:pt modelId="{7C01FDDE-0C47-406A-B699-4428A7C2E81B}">
      <dgm:prSet phldrT="[Text]"/>
      <dgm:spPr>
        <a:ln>
          <a:solidFill>
            <a:srgbClr val="002060"/>
          </a:solidFill>
        </a:ln>
      </dgm:spPr>
      <dgm:t>
        <a:bodyPr/>
        <a:lstStyle/>
        <a:p>
          <a:r>
            <a:rPr lang="en-GB" dirty="0"/>
            <a:t>Referral to </a:t>
          </a:r>
          <a:r>
            <a:rPr lang="en-GB" b="1" dirty="0">
              <a:solidFill>
                <a:srgbClr val="002060"/>
              </a:solidFill>
            </a:rPr>
            <a:t>specialist services </a:t>
          </a:r>
          <a:r>
            <a:rPr lang="en-GB" dirty="0"/>
            <a:t>using VSEND evidence</a:t>
          </a:r>
        </a:p>
      </dgm:t>
    </dgm:pt>
    <dgm:pt modelId="{E5C05C4D-4D63-4CBE-9366-6441272A60C2}" type="parTrans" cxnId="{8719E01D-02FD-421A-AFE7-2AD7369CF6A0}">
      <dgm:prSet/>
      <dgm:spPr/>
      <dgm:t>
        <a:bodyPr/>
        <a:lstStyle/>
        <a:p>
          <a:endParaRPr lang="en-GB"/>
        </a:p>
      </dgm:t>
    </dgm:pt>
    <dgm:pt modelId="{FED60F35-4C73-4585-AFAF-4A118A9E78CA}" type="sibTrans" cxnId="{8719E01D-02FD-421A-AFE7-2AD7369CF6A0}">
      <dgm:prSet/>
      <dgm:spPr/>
      <dgm:t>
        <a:bodyPr/>
        <a:lstStyle/>
        <a:p>
          <a:endParaRPr lang="en-GB"/>
        </a:p>
      </dgm:t>
    </dgm:pt>
    <dgm:pt modelId="{9B5169E8-9087-4B01-A6C3-B8055F9F0F79}">
      <dgm:prSet phldrT="[Text]"/>
      <dgm:spPr>
        <a:ln>
          <a:solidFill>
            <a:srgbClr val="002060"/>
          </a:solidFill>
        </a:ln>
      </dgm:spPr>
      <dgm:t>
        <a:bodyPr/>
        <a:lstStyle/>
        <a:p>
          <a:r>
            <a:rPr lang="en-GB" b="1" dirty="0">
              <a:solidFill>
                <a:srgbClr val="002060"/>
              </a:solidFill>
            </a:rPr>
            <a:t>VSEND</a:t>
          </a:r>
          <a:r>
            <a:rPr lang="en-GB" b="1" dirty="0"/>
            <a:t> </a:t>
          </a:r>
          <a:r>
            <a:rPr lang="en-GB" dirty="0"/>
            <a:t>tool to track individuals against setting readiness</a:t>
          </a:r>
        </a:p>
      </dgm:t>
    </dgm:pt>
    <dgm:pt modelId="{7A40261A-72A2-4E98-822E-17EF5E90E689}" type="parTrans" cxnId="{5846BF3F-0ECF-4C7E-8C7F-761F15853F49}">
      <dgm:prSet/>
      <dgm:spPr/>
      <dgm:t>
        <a:bodyPr/>
        <a:lstStyle/>
        <a:p>
          <a:endParaRPr lang="en-GB"/>
        </a:p>
      </dgm:t>
    </dgm:pt>
    <dgm:pt modelId="{3D1BDFDB-4376-45F1-BFFB-A09261B36634}" type="sibTrans" cxnId="{5846BF3F-0ECF-4C7E-8C7F-761F15853F49}">
      <dgm:prSet/>
      <dgm:spPr/>
      <dgm:t>
        <a:bodyPr/>
        <a:lstStyle/>
        <a:p>
          <a:endParaRPr lang="en-GB"/>
        </a:p>
      </dgm:t>
    </dgm:pt>
    <dgm:pt modelId="{9350544A-89B6-4D63-83E1-624D127FCB68}">
      <dgm:prSet phldrT="[Text]"/>
      <dgm:spPr>
        <a:ln>
          <a:solidFill>
            <a:srgbClr val="002060"/>
          </a:solidFill>
        </a:ln>
      </dgm:spPr>
      <dgm:t>
        <a:bodyPr/>
        <a:lstStyle/>
        <a:p>
          <a:r>
            <a:rPr lang="en-GB" b="1" dirty="0">
              <a:solidFill>
                <a:srgbClr val="002060"/>
              </a:solidFill>
            </a:rPr>
            <a:t>Descriptors of Need </a:t>
          </a:r>
          <a:r>
            <a:rPr lang="en-GB" dirty="0"/>
            <a:t>to analyse need and the most appropriate provision</a:t>
          </a:r>
        </a:p>
      </dgm:t>
    </dgm:pt>
    <dgm:pt modelId="{3F98EBCA-F1AE-412B-89CF-38FA81870A74}" type="parTrans" cxnId="{13E798A5-C71D-4DA2-B319-D34C2CE186CB}">
      <dgm:prSet/>
      <dgm:spPr/>
      <dgm:t>
        <a:bodyPr/>
        <a:lstStyle/>
        <a:p>
          <a:endParaRPr lang="en-GB"/>
        </a:p>
      </dgm:t>
    </dgm:pt>
    <dgm:pt modelId="{A202ACE7-D2DF-491C-9DA3-205033B92F8F}" type="sibTrans" cxnId="{13E798A5-C71D-4DA2-B319-D34C2CE186CB}">
      <dgm:prSet/>
      <dgm:spPr/>
      <dgm:t>
        <a:bodyPr/>
        <a:lstStyle/>
        <a:p>
          <a:endParaRPr lang="en-GB"/>
        </a:p>
      </dgm:t>
    </dgm:pt>
    <dgm:pt modelId="{F61360D9-E2A5-471A-9069-366B2E074317}">
      <dgm:prSet phldrT="[Text]"/>
      <dgm:spPr>
        <a:ln>
          <a:solidFill>
            <a:srgbClr val="002060"/>
          </a:solidFill>
        </a:ln>
      </dgm:spPr>
      <dgm:t>
        <a:bodyPr/>
        <a:lstStyle/>
        <a:p>
          <a:r>
            <a:rPr lang="en-GB" dirty="0"/>
            <a:t>Use as a basis for discussion when calling services like </a:t>
          </a:r>
          <a:r>
            <a:rPr lang="en-GB" b="1" dirty="0">
              <a:solidFill>
                <a:srgbClr val="002060"/>
              </a:solidFill>
            </a:rPr>
            <a:t>Ask SALI</a:t>
          </a:r>
        </a:p>
      </dgm:t>
    </dgm:pt>
    <dgm:pt modelId="{1003020C-B54B-44A3-BCDE-6B8E8E16AA05}" type="parTrans" cxnId="{7020A3A3-1137-495B-9C6A-C4A94AA42904}">
      <dgm:prSet/>
      <dgm:spPr/>
      <dgm:t>
        <a:bodyPr/>
        <a:lstStyle/>
        <a:p>
          <a:endParaRPr lang="en-GB"/>
        </a:p>
      </dgm:t>
    </dgm:pt>
    <dgm:pt modelId="{8E153F72-EF0D-46E6-A92E-A77FDC70BA91}" type="sibTrans" cxnId="{7020A3A3-1137-495B-9C6A-C4A94AA42904}">
      <dgm:prSet/>
      <dgm:spPr/>
      <dgm:t>
        <a:bodyPr/>
        <a:lstStyle/>
        <a:p>
          <a:endParaRPr lang="en-GB"/>
        </a:p>
      </dgm:t>
    </dgm:pt>
    <dgm:pt modelId="{A237A85D-2B4E-4E4E-BC53-5DBBE7BE143D}">
      <dgm:prSet/>
      <dgm:spPr/>
      <dgm:t>
        <a:bodyPr/>
        <a:lstStyle/>
        <a:p>
          <a:endParaRPr lang="en-GB"/>
        </a:p>
      </dgm:t>
    </dgm:pt>
    <dgm:pt modelId="{437D1B4C-D60C-461D-9A84-A99D21A84B0C}" type="parTrans" cxnId="{E4012151-61BC-4ED4-AC6B-7BAB62C75A13}">
      <dgm:prSet/>
      <dgm:spPr/>
      <dgm:t>
        <a:bodyPr/>
        <a:lstStyle/>
        <a:p>
          <a:endParaRPr lang="en-GB"/>
        </a:p>
      </dgm:t>
    </dgm:pt>
    <dgm:pt modelId="{4931D79A-4019-4911-B950-8F5DFBD50D2F}" type="sibTrans" cxnId="{E4012151-61BC-4ED4-AC6B-7BAB62C75A13}">
      <dgm:prSet/>
      <dgm:spPr/>
      <dgm:t>
        <a:bodyPr/>
        <a:lstStyle/>
        <a:p>
          <a:endParaRPr lang="en-GB"/>
        </a:p>
      </dgm:t>
    </dgm:pt>
    <dgm:pt modelId="{0572CEDA-88B5-4633-8CB9-03537993C9CA}" type="pres">
      <dgm:prSet presAssocID="{280D7E39-E00A-4B8B-8E92-4C231375C4F0}" presName="Name0" presStyleCnt="0">
        <dgm:presLayoutVars>
          <dgm:chMax val="1"/>
          <dgm:chPref val="1"/>
          <dgm:dir/>
          <dgm:animOne val="branch"/>
          <dgm:animLvl val="lvl"/>
        </dgm:presLayoutVars>
      </dgm:prSet>
      <dgm:spPr/>
      <dgm:t>
        <a:bodyPr/>
        <a:lstStyle/>
        <a:p>
          <a:endParaRPr lang="en-US"/>
        </a:p>
      </dgm:t>
    </dgm:pt>
    <dgm:pt modelId="{A8DB5A90-8A33-498E-B434-504C841CE9A4}" type="pres">
      <dgm:prSet presAssocID="{EF2C122B-AB5A-472D-AE5F-3D74E3CFC046}" presName="Parent" presStyleLbl="node0" presStyleIdx="0" presStyleCnt="1">
        <dgm:presLayoutVars>
          <dgm:chMax val="6"/>
          <dgm:chPref val="6"/>
        </dgm:presLayoutVars>
      </dgm:prSet>
      <dgm:spPr/>
      <dgm:t>
        <a:bodyPr/>
        <a:lstStyle/>
        <a:p>
          <a:endParaRPr lang="en-US"/>
        </a:p>
      </dgm:t>
    </dgm:pt>
    <dgm:pt modelId="{8A75081F-2EA5-4094-B865-E76896F84B58}" type="pres">
      <dgm:prSet presAssocID="{F48518F7-CA04-44C0-AAB1-5B3AB06A0428}" presName="Accent1" presStyleCnt="0"/>
      <dgm:spPr/>
    </dgm:pt>
    <dgm:pt modelId="{6A5607B8-2906-4963-A809-945E0CA96B13}" type="pres">
      <dgm:prSet presAssocID="{F48518F7-CA04-44C0-AAB1-5B3AB06A0428}" presName="Accent" presStyleLbl="bgShp" presStyleIdx="0" presStyleCnt="6"/>
      <dgm:spPr/>
    </dgm:pt>
    <dgm:pt modelId="{6287EA93-C8D5-49F9-9068-F2736C7A1F69}" type="pres">
      <dgm:prSet presAssocID="{F48518F7-CA04-44C0-AAB1-5B3AB06A0428}" presName="Child1" presStyleLbl="node1" presStyleIdx="0" presStyleCnt="6" custLinFactNeighborY="3801">
        <dgm:presLayoutVars>
          <dgm:chMax val="0"/>
          <dgm:chPref val="0"/>
          <dgm:bulletEnabled val="1"/>
        </dgm:presLayoutVars>
      </dgm:prSet>
      <dgm:spPr/>
      <dgm:t>
        <a:bodyPr/>
        <a:lstStyle/>
        <a:p>
          <a:endParaRPr lang="en-US"/>
        </a:p>
      </dgm:t>
    </dgm:pt>
    <dgm:pt modelId="{3C9E1B88-5EE6-43E9-A272-C45C5F8A3A8C}" type="pres">
      <dgm:prSet presAssocID="{DED3C238-79C0-42D1-B767-EAC8C339C6E9}" presName="Accent2" presStyleCnt="0"/>
      <dgm:spPr/>
    </dgm:pt>
    <dgm:pt modelId="{7F6CA910-3B5B-4521-B49B-1FE15277A073}" type="pres">
      <dgm:prSet presAssocID="{DED3C238-79C0-42D1-B767-EAC8C339C6E9}" presName="Accent" presStyleLbl="bgShp" presStyleIdx="1" presStyleCnt="6"/>
      <dgm:spPr>
        <a:noFill/>
      </dgm:spPr>
    </dgm:pt>
    <dgm:pt modelId="{FC927705-B44E-4858-893D-C1B1108C5E7E}" type="pres">
      <dgm:prSet presAssocID="{DED3C238-79C0-42D1-B767-EAC8C339C6E9}" presName="Child2" presStyleLbl="node1" presStyleIdx="1" presStyleCnt="6" custLinFactNeighborX="-2345">
        <dgm:presLayoutVars>
          <dgm:chMax val="0"/>
          <dgm:chPref val="0"/>
          <dgm:bulletEnabled val="1"/>
        </dgm:presLayoutVars>
      </dgm:prSet>
      <dgm:spPr/>
      <dgm:t>
        <a:bodyPr/>
        <a:lstStyle/>
        <a:p>
          <a:endParaRPr lang="en-US"/>
        </a:p>
      </dgm:t>
    </dgm:pt>
    <dgm:pt modelId="{1D165292-1D76-41C5-A3A5-2D97F33040E3}" type="pres">
      <dgm:prSet presAssocID="{7C01FDDE-0C47-406A-B699-4428A7C2E81B}" presName="Accent3" presStyleCnt="0"/>
      <dgm:spPr/>
    </dgm:pt>
    <dgm:pt modelId="{30255110-937E-4779-BD9D-5754F3662A74}" type="pres">
      <dgm:prSet presAssocID="{7C01FDDE-0C47-406A-B699-4428A7C2E81B}" presName="Accent" presStyleLbl="bgShp" presStyleIdx="2" presStyleCnt="6"/>
      <dgm:spPr>
        <a:noFill/>
      </dgm:spPr>
    </dgm:pt>
    <dgm:pt modelId="{E42958DA-5BBC-4302-B58A-1A0DB16291C8}" type="pres">
      <dgm:prSet presAssocID="{7C01FDDE-0C47-406A-B699-4428A7C2E81B}" presName="Child3" presStyleLbl="node1" presStyleIdx="2" presStyleCnt="6" custLinFactNeighborX="-1407">
        <dgm:presLayoutVars>
          <dgm:chMax val="0"/>
          <dgm:chPref val="0"/>
          <dgm:bulletEnabled val="1"/>
        </dgm:presLayoutVars>
      </dgm:prSet>
      <dgm:spPr/>
      <dgm:t>
        <a:bodyPr/>
        <a:lstStyle/>
        <a:p>
          <a:endParaRPr lang="en-US"/>
        </a:p>
      </dgm:t>
    </dgm:pt>
    <dgm:pt modelId="{4B6C0322-ABCF-4C62-8CD1-57E99841FA3C}" type="pres">
      <dgm:prSet presAssocID="{9B5169E8-9087-4B01-A6C3-B8055F9F0F79}" presName="Accent4" presStyleCnt="0"/>
      <dgm:spPr/>
    </dgm:pt>
    <dgm:pt modelId="{9B331EFD-5C52-4FAB-9F20-A1EF5BE3DCD3}" type="pres">
      <dgm:prSet presAssocID="{9B5169E8-9087-4B01-A6C3-B8055F9F0F79}" presName="Accent" presStyleLbl="bgShp" presStyleIdx="3" presStyleCnt="6"/>
      <dgm:spPr>
        <a:noFill/>
      </dgm:spPr>
    </dgm:pt>
    <dgm:pt modelId="{1A886E69-C753-466C-8D0F-067EB3341DB3}" type="pres">
      <dgm:prSet presAssocID="{9B5169E8-9087-4B01-A6C3-B8055F9F0F79}" presName="Child4" presStyleLbl="node1" presStyleIdx="3" presStyleCnt="6" custLinFactNeighborY="-2715">
        <dgm:presLayoutVars>
          <dgm:chMax val="0"/>
          <dgm:chPref val="0"/>
          <dgm:bulletEnabled val="1"/>
        </dgm:presLayoutVars>
      </dgm:prSet>
      <dgm:spPr/>
      <dgm:t>
        <a:bodyPr/>
        <a:lstStyle/>
        <a:p>
          <a:endParaRPr lang="en-US"/>
        </a:p>
      </dgm:t>
    </dgm:pt>
    <dgm:pt modelId="{F6CFE07E-E675-41FD-898F-93B77CC62C13}" type="pres">
      <dgm:prSet presAssocID="{9350544A-89B6-4D63-83E1-624D127FCB68}" presName="Accent5" presStyleCnt="0"/>
      <dgm:spPr/>
    </dgm:pt>
    <dgm:pt modelId="{87837770-47C2-46B1-B478-FDA3987E71A6}" type="pres">
      <dgm:prSet presAssocID="{9350544A-89B6-4D63-83E1-624D127FCB68}" presName="Accent" presStyleLbl="bgShp" presStyleIdx="4" presStyleCnt="6" custLinFactX="-100000" custLinFactNeighborX="-128376" custLinFactNeighborY="57980"/>
      <dgm:spPr>
        <a:noFill/>
        <a:ln>
          <a:noFill/>
        </a:ln>
      </dgm:spPr>
    </dgm:pt>
    <dgm:pt modelId="{2C8F6899-928A-4B23-B997-6D774EE484CB}" type="pres">
      <dgm:prSet presAssocID="{9350544A-89B6-4D63-83E1-624D127FCB68}" presName="Child5" presStyleLbl="node1" presStyleIdx="4" presStyleCnt="6" custScaleX="111304" custScaleY="107986">
        <dgm:presLayoutVars>
          <dgm:chMax val="0"/>
          <dgm:chPref val="0"/>
          <dgm:bulletEnabled val="1"/>
        </dgm:presLayoutVars>
      </dgm:prSet>
      <dgm:spPr/>
      <dgm:t>
        <a:bodyPr/>
        <a:lstStyle/>
        <a:p>
          <a:endParaRPr lang="en-US"/>
        </a:p>
      </dgm:t>
    </dgm:pt>
    <dgm:pt modelId="{6CBF74B0-D391-4683-A5B3-F1F1259E0E72}" type="pres">
      <dgm:prSet presAssocID="{F61360D9-E2A5-471A-9069-366B2E074317}" presName="Accent6" presStyleCnt="0"/>
      <dgm:spPr/>
    </dgm:pt>
    <dgm:pt modelId="{7BBD3469-6683-4268-A463-627EF65AB369}" type="pres">
      <dgm:prSet presAssocID="{F61360D9-E2A5-471A-9069-366B2E074317}" presName="Accent" presStyleLbl="bgShp" presStyleIdx="5" presStyleCnt="6"/>
      <dgm:spPr>
        <a:noFill/>
        <a:ln>
          <a:noFill/>
        </a:ln>
      </dgm:spPr>
    </dgm:pt>
    <dgm:pt modelId="{1DAB2033-C6E8-4D2F-9608-1A6830FA74C2}" type="pres">
      <dgm:prSet presAssocID="{F61360D9-E2A5-471A-9069-366B2E074317}" presName="Child6" presStyleLbl="node1" presStyleIdx="5" presStyleCnt="6" custLinFactNeighborX="1407">
        <dgm:presLayoutVars>
          <dgm:chMax val="0"/>
          <dgm:chPref val="0"/>
          <dgm:bulletEnabled val="1"/>
        </dgm:presLayoutVars>
      </dgm:prSet>
      <dgm:spPr/>
      <dgm:t>
        <a:bodyPr/>
        <a:lstStyle/>
        <a:p>
          <a:endParaRPr lang="en-US"/>
        </a:p>
      </dgm:t>
    </dgm:pt>
  </dgm:ptLst>
  <dgm:cxnLst>
    <dgm:cxn modelId="{431353EF-1938-42E8-A1C9-988BC7A51523}" type="presOf" srcId="{EF2C122B-AB5A-472D-AE5F-3D74E3CFC046}" destId="{A8DB5A90-8A33-498E-B434-504C841CE9A4}" srcOrd="0" destOrd="0" presId="urn:microsoft.com/office/officeart/2011/layout/HexagonRadial"/>
    <dgm:cxn modelId="{E4012151-61BC-4ED4-AC6B-7BAB62C75A13}" srcId="{280D7E39-E00A-4B8B-8E92-4C231375C4F0}" destId="{A237A85D-2B4E-4E4E-BC53-5DBBE7BE143D}" srcOrd="1" destOrd="0" parTransId="{437D1B4C-D60C-461D-9A84-A99D21A84B0C}" sibTransId="{4931D79A-4019-4911-B950-8F5DFBD50D2F}"/>
    <dgm:cxn modelId="{7B576F5A-C7EA-4578-9EF8-4F693385E456}" type="presOf" srcId="{280D7E39-E00A-4B8B-8E92-4C231375C4F0}" destId="{0572CEDA-88B5-4633-8CB9-03537993C9CA}" srcOrd="0" destOrd="0" presId="urn:microsoft.com/office/officeart/2011/layout/HexagonRadial"/>
    <dgm:cxn modelId="{F5E30BE0-EB4A-482E-9AC3-0AB696C4C167}" type="presOf" srcId="{DED3C238-79C0-42D1-B767-EAC8C339C6E9}" destId="{FC927705-B44E-4858-893D-C1B1108C5E7E}" srcOrd="0" destOrd="0" presId="urn:microsoft.com/office/officeart/2011/layout/HexagonRadial"/>
    <dgm:cxn modelId="{1DAED76D-9B10-4802-B77C-CA7D9C7A10EB}" srcId="{EF2C122B-AB5A-472D-AE5F-3D74E3CFC046}" destId="{F48518F7-CA04-44C0-AAB1-5B3AB06A0428}" srcOrd="0" destOrd="0" parTransId="{1B29108C-2944-436D-876D-1482D402FD56}" sibTransId="{822950A9-806F-4569-9C93-75FEA723FD65}"/>
    <dgm:cxn modelId="{7020A3A3-1137-495B-9C6A-C4A94AA42904}" srcId="{EF2C122B-AB5A-472D-AE5F-3D74E3CFC046}" destId="{F61360D9-E2A5-471A-9069-366B2E074317}" srcOrd="5" destOrd="0" parTransId="{1003020C-B54B-44A3-BCDE-6B8E8E16AA05}" sibTransId="{8E153F72-EF0D-46E6-A92E-A77FDC70BA91}"/>
    <dgm:cxn modelId="{363D608A-B525-4CF3-AED6-A97AF6A38DC6}" srcId="{280D7E39-E00A-4B8B-8E92-4C231375C4F0}" destId="{EF2C122B-AB5A-472D-AE5F-3D74E3CFC046}" srcOrd="0" destOrd="0" parTransId="{D907060A-4E9D-4CA0-9152-FDE1B67BF83F}" sibTransId="{ABA5FBF7-73F2-45EE-9D07-D06ADD45C261}"/>
    <dgm:cxn modelId="{8719E01D-02FD-421A-AFE7-2AD7369CF6A0}" srcId="{EF2C122B-AB5A-472D-AE5F-3D74E3CFC046}" destId="{7C01FDDE-0C47-406A-B699-4428A7C2E81B}" srcOrd="2" destOrd="0" parTransId="{E5C05C4D-4D63-4CBE-9366-6441272A60C2}" sibTransId="{FED60F35-4C73-4585-AFAF-4A118A9E78CA}"/>
    <dgm:cxn modelId="{C36A52A3-5AE4-4143-885A-7E8400EAA883}" type="presOf" srcId="{9B5169E8-9087-4B01-A6C3-B8055F9F0F79}" destId="{1A886E69-C753-466C-8D0F-067EB3341DB3}" srcOrd="0" destOrd="0" presId="urn:microsoft.com/office/officeart/2011/layout/HexagonRadial"/>
    <dgm:cxn modelId="{F41B02EF-AB28-4E9E-83BA-45B9AC6E2599}" srcId="{EF2C122B-AB5A-472D-AE5F-3D74E3CFC046}" destId="{DED3C238-79C0-42D1-B767-EAC8C339C6E9}" srcOrd="1" destOrd="0" parTransId="{EED72E1F-FB49-4948-A836-802269E9D854}" sibTransId="{90469D27-2848-40ED-8B2A-A24E8DB68003}"/>
    <dgm:cxn modelId="{A1941A00-952F-4152-82DB-E0DED7B55A45}" type="presOf" srcId="{9350544A-89B6-4D63-83E1-624D127FCB68}" destId="{2C8F6899-928A-4B23-B997-6D774EE484CB}" srcOrd="0" destOrd="0" presId="urn:microsoft.com/office/officeart/2011/layout/HexagonRadial"/>
    <dgm:cxn modelId="{5846BF3F-0ECF-4C7E-8C7F-761F15853F49}" srcId="{EF2C122B-AB5A-472D-AE5F-3D74E3CFC046}" destId="{9B5169E8-9087-4B01-A6C3-B8055F9F0F79}" srcOrd="3" destOrd="0" parTransId="{7A40261A-72A2-4E98-822E-17EF5E90E689}" sibTransId="{3D1BDFDB-4376-45F1-BFFB-A09261B36634}"/>
    <dgm:cxn modelId="{EABC6BCC-71D0-48CD-A8AA-D08D7811484A}" type="presOf" srcId="{F61360D9-E2A5-471A-9069-366B2E074317}" destId="{1DAB2033-C6E8-4D2F-9608-1A6830FA74C2}" srcOrd="0" destOrd="0" presId="urn:microsoft.com/office/officeart/2011/layout/HexagonRadial"/>
    <dgm:cxn modelId="{13E798A5-C71D-4DA2-B319-D34C2CE186CB}" srcId="{EF2C122B-AB5A-472D-AE5F-3D74E3CFC046}" destId="{9350544A-89B6-4D63-83E1-624D127FCB68}" srcOrd="4" destOrd="0" parTransId="{3F98EBCA-F1AE-412B-89CF-38FA81870A74}" sibTransId="{A202ACE7-D2DF-491C-9DA3-205033B92F8F}"/>
    <dgm:cxn modelId="{7D7FF065-B488-4424-9D67-5247A98520D3}" type="presOf" srcId="{F48518F7-CA04-44C0-AAB1-5B3AB06A0428}" destId="{6287EA93-C8D5-49F9-9068-F2736C7A1F69}" srcOrd="0" destOrd="0" presId="urn:microsoft.com/office/officeart/2011/layout/HexagonRadial"/>
    <dgm:cxn modelId="{A937573A-2099-4E43-9F38-10F30082595C}" type="presOf" srcId="{7C01FDDE-0C47-406A-B699-4428A7C2E81B}" destId="{E42958DA-5BBC-4302-B58A-1A0DB16291C8}" srcOrd="0" destOrd="0" presId="urn:microsoft.com/office/officeart/2011/layout/HexagonRadial"/>
    <dgm:cxn modelId="{83C94D31-DFE5-4B6F-8226-53F8A8721C3E}" type="presParOf" srcId="{0572CEDA-88B5-4633-8CB9-03537993C9CA}" destId="{A8DB5A90-8A33-498E-B434-504C841CE9A4}" srcOrd="0" destOrd="0" presId="urn:microsoft.com/office/officeart/2011/layout/HexagonRadial"/>
    <dgm:cxn modelId="{7DCE5679-B619-4564-A11C-C79220BC2B89}" type="presParOf" srcId="{0572CEDA-88B5-4633-8CB9-03537993C9CA}" destId="{8A75081F-2EA5-4094-B865-E76896F84B58}" srcOrd="1" destOrd="0" presId="urn:microsoft.com/office/officeart/2011/layout/HexagonRadial"/>
    <dgm:cxn modelId="{9D2FB7A7-33D3-4ADE-B803-D6ED9096572A}" type="presParOf" srcId="{8A75081F-2EA5-4094-B865-E76896F84B58}" destId="{6A5607B8-2906-4963-A809-945E0CA96B13}" srcOrd="0" destOrd="0" presId="urn:microsoft.com/office/officeart/2011/layout/HexagonRadial"/>
    <dgm:cxn modelId="{74C38588-D12F-4CF4-9ABD-F2ECA95DF85E}" type="presParOf" srcId="{0572CEDA-88B5-4633-8CB9-03537993C9CA}" destId="{6287EA93-C8D5-49F9-9068-F2736C7A1F69}" srcOrd="2" destOrd="0" presId="urn:microsoft.com/office/officeart/2011/layout/HexagonRadial"/>
    <dgm:cxn modelId="{01241D8F-1C3A-4785-BB4E-86992DD9FBC3}" type="presParOf" srcId="{0572CEDA-88B5-4633-8CB9-03537993C9CA}" destId="{3C9E1B88-5EE6-43E9-A272-C45C5F8A3A8C}" srcOrd="3" destOrd="0" presId="urn:microsoft.com/office/officeart/2011/layout/HexagonRadial"/>
    <dgm:cxn modelId="{7C94F0A9-2E6D-407B-B60E-E674F5772A0C}" type="presParOf" srcId="{3C9E1B88-5EE6-43E9-A272-C45C5F8A3A8C}" destId="{7F6CA910-3B5B-4521-B49B-1FE15277A073}" srcOrd="0" destOrd="0" presId="urn:microsoft.com/office/officeart/2011/layout/HexagonRadial"/>
    <dgm:cxn modelId="{93A7A7F5-040C-4099-9A8C-615920782738}" type="presParOf" srcId="{0572CEDA-88B5-4633-8CB9-03537993C9CA}" destId="{FC927705-B44E-4858-893D-C1B1108C5E7E}" srcOrd="4" destOrd="0" presId="urn:microsoft.com/office/officeart/2011/layout/HexagonRadial"/>
    <dgm:cxn modelId="{BF81FD8B-A2F2-4E19-9F34-EDCE5766B753}" type="presParOf" srcId="{0572CEDA-88B5-4633-8CB9-03537993C9CA}" destId="{1D165292-1D76-41C5-A3A5-2D97F33040E3}" srcOrd="5" destOrd="0" presId="urn:microsoft.com/office/officeart/2011/layout/HexagonRadial"/>
    <dgm:cxn modelId="{0705166D-F880-4A26-A276-A00F209A35CB}" type="presParOf" srcId="{1D165292-1D76-41C5-A3A5-2D97F33040E3}" destId="{30255110-937E-4779-BD9D-5754F3662A74}" srcOrd="0" destOrd="0" presId="urn:microsoft.com/office/officeart/2011/layout/HexagonRadial"/>
    <dgm:cxn modelId="{ECD063C8-ED11-4978-B37A-6320D1E40484}" type="presParOf" srcId="{0572CEDA-88B5-4633-8CB9-03537993C9CA}" destId="{E42958DA-5BBC-4302-B58A-1A0DB16291C8}" srcOrd="6" destOrd="0" presId="urn:microsoft.com/office/officeart/2011/layout/HexagonRadial"/>
    <dgm:cxn modelId="{FC001BCE-54DB-49CC-AF06-C55FB109E501}" type="presParOf" srcId="{0572CEDA-88B5-4633-8CB9-03537993C9CA}" destId="{4B6C0322-ABCF-4C62-8CD1-57E99841FA3C}" srcOrd="7" destOrd="0" presId="urn:microsoft.com/office/officeart/2011/layout/HexagonRadial"/>
    <dgm:cxn modelId="{5A408776-E2CD-4C09-92B0-250861600356}" type="presParOf" srcId="{4B6C0322-ABCF-4C62-8CD1-57E99841FA3C}" destId="{9B331EFD-5C52-4FAB-9F20-A1EF5BE3DCD3}" srcOrd="0" destOrd="0" presId="urn:microsoft.com/office/officeart/2011/layout/HexagonRadial"/>
    <dgm:cxn modelId="{5D504B28-A322-4866-9017-2815AF6444C9}" type="presParOf" srcId="{0572CEDA-88B5-4633-8CB9-03537993C9CA}" destId="{1A886E69-C753-466C-8D0F-067EB3341DB3}" srcOrd="8" destOrd="0" presId="urn:microsoft.com/office/officeart/2011/layout/HexagonRadial"/>
    <dgm:cxn modelId="{81C1B482-60F7-4EBC-8674-AE29A2607304}" type="presParOf" srcId="{0572CEDA-88B5-4633-8CB9-03537993C9CA}" destId="{F6CFE07E-E675-41FD-898F-93B77CC62C13}" srcOrd="9" destOrd="0" presId="urn:microsoft.com/office/officeart/2011/layout/HexagonRadial"/>
    <dgm:cxn modelId="{AC918EB1-9FFD-444D-8E46-0E7EDFB61FF5}" type="presParOf" srcId="{F6CFE07E-E675-41FD-898F-93B77CC62C13}" destId="{87837770-47C2-46B1-B478-FDA3987E71A6}" srcOrd="0" destOrd="0" presId="urn:microsoft.com/office/officeart/2011/layout/HexagonRadial"/>
    <dgm:cxn modelId="{D1047CFC-DE5F-4B64-99D5-BAF91F201B10}" type="presParOf" srcId="{0572CEDA-88B5-4633-8CB9-03537993C9CA}" destId="{2C8F6899-928A-4B23-B997-6D774EE484CB}" srcOrd="10" destOrd="0" presId="urn:microsoft.com/office/officeart/2011/layout/HexagonRadial"/>
    <dgm:cxn modelId="{B20B5F2B-FE56-4D1E-97C7-D2DA9F3CB022}" type="presParOf" srcId="{0572CEDA-88B5-4633-8CB9-03537993C9CA}" destId="{6CBF74B0-D391-4683-A5B3-F1F1259E0E72}" srcOrd="11" destOrd="0" presId="urn:microsoft.com/office/officeart/2011/layout/HexagonRadial"/>
    <dgm:cxn modelId="{E5F6D7F9-9CC7-480A-BDC0-42F601C63DD1}" type="presParOf" srcId="{6CBF74B0-D391-4683-A5B3-F1F1259E0E72}" destId="{7BBD3469-6683-4268-A463-627EF65AB369}" srcOrd="0" destOrd="0" presId="urn:microsoft.com/office/officeart/2011/layout/HexagonRadial"/>
    <dgm:cxn modelId="{8DF24F3A-9AD7-4454-891A-6210CC823BDD}" type="presParOf" srcId="{0572CEDA-88B5-4633-8CB9-03537993C9CA}" destId="{1DAB2033-C6E8-4D2F-9608-1A6830FA74C2}"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0D4DE1E-5768-43E8-9316-20804B842B5D}" type="doc">
      <dgm:prSet loTypeId="urn:microsoft.com/office/officeart/2005/8/layout/vList3" loCatId="list" qsTypeId="urn:microsoft.com/office/officeart/2005/8/quickstyle/simple1" qsCatId="simple" csTypeId="urn:microsoft.com/office/officeart/2005/8/colors/accent1_2" csCatId="accent1" phldr="1"/>
      <dgm:spPr/>
    </dgm:pt>
    <dgm:pt modelId="{801484B5-BCB7-4101-ACB3-DDBDAED12C56}">
      <dgm:prSet phldrT="[Text]"/>
      <dgm:spPr>
        <a:solidFill>
          <a:srgbClr val="029676"/>
        </a:solidFill>
      </dgm:spPr>
      <dgm:t>
        <a:bodyPr/>
        <a:lstStyle/>
        <a:p>
          <a:r>
            <a:rPr lang="en-GB" dirty="0"/>
            <a:t>Map needs across Hertfordshire and within DSPLs</a:t>
          </a:r>
        </a:p>
      </dgm:t>
    </dgm:pt>
    <dgm:pt modelId="{9261851F-D8F8-4B28-8256-FE306777144D}" type="parTrans" cxnId="{EED697A2-384A-4366-BA97-82AC9FF3EF89}">
      <dgm:prSet/>
      <dgm:spPr/>
      <dgm:t>
        <a:bodyPr/>
        <a:lstStyle/>
        <a:p>
          <a:endParaRPr lang="en-GB"/>
        </a:p>
      </dgm:t>
    </dgm:pt>
    <dgm:pt modelId="{19EAD0AF-31C7-4230-A5D7-1A94A83CD0F6}" type="sibTrans" cxnId="{EED697A2-384A-4366-BA97-82AC9FF3EF89}">
      <dgm:prSet/>
      <dgm:spPr/>
      <dgm:t>
        <a:bodyPr/>
        <a:lstStyle/>
        <a:p>
          <a:endParaRPr lang="en-GB"/>
        </a:p>
      </dgm:t>
    </dgm:pt>
    <dgm:pt modelId="{42855F25-6BC1-49A3-B380-F3A4664CC5E2}">
      <dgm:prSet phldrT="[Text]"/>
      <dgm:spPr>
        <a:solidFill>
          <a:srgbClr val="029676"/>
        </a:solidFill>
      </dgm:spPr>
      <dgm:t>
        <a:bodyPr/>
        <a:lstStyle/>
        <a:p>
          <a:r>
            <a:rPr lang="en-GB" dirty="0"/>
            <a:t>Provide evidence for commissioning services to DSPLs, based on an accurate picture of needs that exists within a geographical area</a:t>
          </a:r>
        </a:p>
      </dgm:t>
    </dgm:pt>
    <dgm:pt modelId="{3775EC11-214A-43E3-848D-7BA9B81A507C}" type="parTrans" cxnId="{B148BAD3-F2ED-43DB-94B4-77EF5E11A496}">
      <dgm:prSet/>
      <dgm:spPr/>
      <dgm:t>
        <a:bodyPr/>
        <a:lstStyle/>
        <a:p>
          <a:endParaRPr lang="en-GB"/>
        </a:p>
      </dgm:t>
    </dgm:pt>
    <dgm:pt modelId="{A01C2A24-E264-4ED0-A140-B3341FE9BFC8}" type="sibTrans" cxnId="{B148BAD3-F2ED-43DB-94B4-77EF5E11A496}">
      <dgm:prSet/>
      <dgm:spPr/>
      <dgm:t>
        <a:bodyPr/>
        <a:lstStyle/>
        <a:p>
          <a:endParaRPr lang="en-GB"/>
        </a:p>
      </dgm:t>
    </dgm:pt>
    <dgm:pt modelId="{078520AA-3319-4081-85D1-28984A3D2403}" type="pres">
      <dgm:prSet presAssocID="{F0D4DE1E-5768-43E8-9316-20804B842B5D}" presName="linearFlow" presStyleCnt="0">
        <dgm:presLayoutVars>
          <dgm:dir/>
          <dgm:resizeHandles val="exact"/>
        </dgm:presLayoutVars>
      </dgm:prSet>
      <dgm:spPr/>
    </dgm:pt>
    <dgm:pt modelId="{D4986C20-A424-433C-B3DA-1EE3ABDE6DB9}" type="pres">
      <dgm:prSet presAssocID="{801484B5-BCB7-4101-ACB3-DDBDAED12C56}" presName="composite" presStyleCnt="0"/>
      <dgm:spPr/>
    </dgm:pt>
    <dgm:pt modelId="{4862077A-0245-4B49-86AF-E47F829EE2F5}" type="pres">
      <dgm:prSet presAssocID="{801484B5-BCB7-4101-ACB3-DDBDAED12C56}" presName="imgShp" presStyleLbl="fgImgPlace1" presStyleIdx="0" presStyleCnt="2" custLinFactNeighborX="-3200"/>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a:ln>
          <a:solidFill>
            <a:schemeClr val="bg1"/>
          </a:solidFill>
        </a:ln>
      </dgm:spPr>
      <dgm:extLst>
        <a:ext uri="{E40237B7-FDA0-4F09-8148-C483321AD2D9}">
          <dgm14:cNvPr xmlns:dgm14="http://schemas.microsoft.com/office/drawing/2010/diagram" id="0" name="" descr="Information with solid fill"/>
        </a:ext>
      </dgm:extLst>
    </dgm:pt>
    <dgm:pt modelId="{14CB8815-3939-4DFF-81E3-C63BE2D44879}" type="pres">
      <dgm:prSet presAssocID="{801484B5-BCB7-4101-ACB3-DDBDAED12C56}" presName="txShp" presStyleLbl="node1" presStyleIdx="0" presStyleCnt="2">
        <dgm:presLayoutVars>
          <dgm:bulletEnabled val="1"/>
        </dgm:presLayoutVars>
      </dgm:prSet>
      <dgm:spPr/>
      <dgm:t>
        <a:bodyPr/>
        <a:lstStyle/>
        <a:p>
          <a:endParaRPr lang="en-US"/>
        </a:p>
      </dgm:t>
    </dgm:pt>
    <dgm:pt modelId="{AAC1880A-826F-4283-86EC-168C34F1612E}" type="pres">
      <dgm:prSet presAssocID="{19EAD0AF-31C7-4230-A5D7-1A94A83CD0F6}" presName="spacing" presStyleCnt="0"/>
      <dgm:spPr/>
    </dgm:pt>
    <dgm:pt modelId="{9C9248D4-6868-4ED9-964C-F0274233FD69}" type="pres">
      <dgm:prSet presAssocID="{42855F25-6BC1-49A3-B380-F3A4664CC5E2}" presName="composite" presStyleCnt="0"/>
      <dgm:spPr/>
    </dgm:pt>
    <dgm:pt modelId="{76CF16BB-1163-4F68-BE0F-63530EC71CAA}" type="pres">
      <dgm:prSet presAssocID="{42855F25-6BC1-49A3-B380-F3A4664CC5E2}" presName="imgShp" presStyleLbl="fgImgPlace1" presStyleIdx="1" presStyleCnt="2" custLinFactNeighborX="-2560"/>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dgm:spPr>
      <dgm:extLst>
        <a:ext uri="{E40237B7-FDA0-4F09-8148-C483321AD2D9}">
          <dgm14:cNvPr xmlns:dgm14="http://schemas.microsoft.com/office/drawing/2010/diagram" id="0" name="" descr="Information with solid fill"/>
        </a:ext>
      </dgm:extLst>
    </dgm:pt>
    <dgm:pt modelId="{D115AB21-D960-43A2-B466-11D430B60EA0}" type="pres">
      <dgm:prSet presAssocID="{42855F25-6BC1-49A3-B380-F3A4664CC5E2}" presName="txShp" presStyleLbl="node1" presStyleIdx="1" presStyleCnt="2">
        <dgm:presLayoutVars>
          <dgm:bulletEnabled val="1"/>
        </dgm:presLayoutVars>
      </dgm:prSet>
      <dgm:spPr/>
      <dgm:t>
        <a:bodyPr/>
        <a:lstStyle/>
        <a:p>
          <a:endParaRPr lang="en-US"/>
        </a:p>
      </dgm:t>
    </dgm:pt>
  </dgm:ptLst>
  <dgm:cxnLst>
    <dgm:cxn modelId="{D2F67479-3CBB-4F09-AB94-5B78835C0F78}" type="presOf" srcId="{801484B5-BCB7-4101-ACB3-DDBDAED12C56}" destId="{14CB8815-3939-4DFF-81E3-C63BE2D44879}" srcOrd="0" destOrd="0" presId="urn:microsoft.com/office/officeart/2005/8/layout/vList3"/>
    <dgm:cxn modelId="{EED697A2-384A-4366-BA97-82AC9FF3EF89}" srcId="{F0D4DE1E-5768-43E8-9316-20804B842B5D}" destId="{801484B5-BCB7-4101-ACB3-DDBDAED12C56}" srcOrd="0" destOrd="0" parTransId="{9261851F-D8F8-4B28-8256-FE306777144D}" sibTransId="{19EAD0AF-31C7-4230-A5D7-1A94A83CD0F6}"/>
    <dgm:cxn modelId="{6D78D2E3-C14D-4A6F-BF3C-FF11B4ABFE6E}" type="presOf" srcId="{42855F25-6BC1-49A3-B380-F3A4664CC5E2}" destId="{D115AB21-D960-43A2-B466-11D430B60EA0}" srcOrd="0" destOrd="0" presId="urn:microsoft.com/office/officeart/2005/8/layout/vList3"/>
    <dgm:cxn modelId="{120C4BD9-17B4-48B7-B408-AF040FD6AB16}" type="presOf" srcId="{F0D4DE1E-5768-43E8-9316-20804B842B5D}" destId="{078520AA-3319-4081-85D1-28984A3D2403}" srcOrd="0" destOrd="0" presId="urn:microsoft.com/office/officeart/2005/8/layout/vList3"/>
    <dgm:cxn modelId="{B148BAD3-F2ED-43DB-94B4-77EF5E11A496}" srcId="{F0D4DE1E-5768-43E8-9316-20804B842B5D}" destId="{42855F25-6BC1-49A3-B380-F3A4664CC5E2}" srcOrd="1" destOrd="0" parTransId="{3775EC11-214A-43E3-848D-7BA9B81A507C}" sibTransId="{A01C2A24-E264-4ED0-A140-B3341FE9BFC8}"/>
    <dgm:cxn modelId="{41A08150-3957-4C9F-8AD3-3E85134F6E38}" type="presParOf" srcId="{078520AA-3319-4081-85D1-28984A3D2403}" destId="{D4986C20-A424-433C-B3DA-1EE3ABDE6DB9}" srcOrd="0" destOrd="0" presId="urn:microsoft.com/office/officeart/2005/8/layout/vList3"/>
    <dgm:cxn modelId="{73EBCC9F-6BDF-42F7-B121-8CD87E779EF0}" type="presParOf" srcId="{D4986C20-A424-433C-B3DA-1EE3ABDE6DB9}" destId="{4862077A-0245-4B49-86AF-E47F829EE2F5}" srcOrd="0" destOrd="0" presId="urn:microsoft.com/office/officeart/2005/8/layout/vList3"/>
    <dgm:cxn modelId="{DD73A97A-5F48-4412-B5BE-EFF1947DE1AC}" type="presParOf" srcId="{D4986C20-A424-433C-B3DA-1EE3ABDE6DB9}" destId="{14CB8815-3939-4DFF-81E3-C63BE2D44879}" srcOrd="1" destOrd="0" presId="urn:microsoft.com/office/officeart/2005/8/layout/vList3"/>
    <dgm:cxn modelId="{01EE3DFB-7F79-4345-942E-338001A624E1}" type="presParOf" srcId="{078520AA-3319-4081-85D1-28984A3D2403}" destId="{AAC1880A-826F-4283-86EC-168C34F1612E}" srcOrd="1" destOrd="0" presId="urn:microsoft.com/office/officeart/2005/8/layout/vList3"/>
    <dgm:cxn modelId="{BD7516EE-F393-4D04-B155-CC2C84DC4F13}" type="presParOf" srcId="{078520AA-3319-4081-85D1-28984A3D2403}" destId="{9C9248D4-6868-4ED9-964C-F0274233FD69}" srcOrd="2" destOrd="0" presId="urn:microsoft.com/office/officeart/2005/8/layout/vList3"/>
    <dgm:cxn modelId="{6BA70873-E97C-4F50-AA1D-C2D6B548B48B}" type="presParOf" srcId="{9C9248D4-6868-4ED9-964C-F0274233FD69}" destId="{76CF16BB-1163-4F68-BE0F-63530EC71CAA}" srcOrd="0" destOrd="0" presId="urn:microsoft.com/office/officeart/2005/8/layout/vList3"/>
    <dgm:cxn modelId="{078C62F9-3F10-4BB0-B86D-719C83C660F4}" type="presParOf" srcId="{9C9248D4-6868-4ED9-964C-F0274233FD69}" destId="{D115AB21-D960-43A2-B466-11D430B60EA0}" srcOrd="1" destOrd="0" presId="urn:microsoft.com/office/officeart/2005/8/layout/vLis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0D4DE1E-5768-43E8-9316-20804B842B5D}" type="doc">
      <dgm:prSet loTypeId="urn:microsoft.com/office/officeart/2005/8/layout/vList3" loCatId="list" qsTypeId="urn:microsoft.com/office/officeart/2005/8/quickstyle/simple1" qsCatId="simple" csTypeId="urn:microsoft.com/office/officeart/2005/8/colors/accent1_2" csCatId="accent1" phldr="1"/>
      <dgm:spPr/>
    </dgm:pt>
    <dgm:pt modelId="{801484B5-BCB7-4101-ACB3-DDBDAED12C56}">
      <dgm:prSet phldrT="[Text]" custT="1"/>
      <dgm:spPr>
        <a:solidFill>
          <a:srgbClr val="029676"/>
        </a:solidFill>
      </dgm:spPr>
      <dgm:t>
        <a:bodyPr/>
        <a:lstStyle/>
        <a:p>
          <a:r>
            <a:rPr lang="en-GB" sz="1300" kern="1200" dirty="0">
              <a:solidFill>
                <a:prstClr val="white"/>
              </a:solidFill>
              <a:latin typeface="Calibri" panose="020F0502020204030204"/>
              <a:ea typeface="+mn-ea"/>
              <a:cs typeface="+mn-cs"/>
            </a:rPr>
            <a:t>Identify future peaks in demand, e.g. requests for statutory assessment, to help HCC plan and prepare delivery</a:t>
          </a:r>
        </a:p>
      </dgm:t>
    </dgm:pt>
    <dgm:pt modelId="{9261851F-D8F8-4B28-8256-FE306777144D}" type="parTrans" cxnId="{EED697A2-384A-4366-BA97-82AC9FF3EF89}">
      <dgm:prSet/>
      <dgm:spPr/>
      <dgm:t>
        <a:bodyPr/>
        <a:lstStyle/>
        <a:p>
          <a:endParaRPr lang="en-GB"/>
        </a:p>
      </dgm:t>
    </dgm:pt>
    <dgm:pt modelId="{19EAD0AF-31C7-4230-A5D7-1A94A83CD0F6}" type="sibTrans" cxnId="{EED697A2-384A-4366-BA97-82AC9FF3EF89}">
      <dgm:prSet/>
      <dgm:spPr/>
      <dgm:t>
        <a:bodyPr/>
        <a:lstStyle/>
        <a:p>
          <a:endParaRPr lang="en-GB"/>
        </a:p>
      </dgm:t>
    </dgm:pt>
    <dgm:pt modelId="{42855F25-6BC1-49A3-B380-F3A4664CC5E2}">
      <dgm:prSet phldrT="[Text]" custT="1"/>
      <dgm:spPr>
        <a:solidFill>
          <a:srgbClr val="029676"/>
        </a:solidFill>
      </dgm:spPr>
      <dgm:t>
        <a:bodyPr/>
        <a:lstStyle/>
        <a:p>
          <a:pPr marL="0" lvl="0" indent="0" algn="ctr" defTabSz="577850">
            <a:lnSpc>
              <a:spcPct val="90000"/>
            </a:lnSpc>
            <a:spcBef>
              <a:spcPct val="0"/>
            </a:spcBef>
            <a:spcAft>
              <a:spcPct val="35000"/>
            </a:spcAft>
            <a:buNone/>
          </a:pPr>
          <a:r>
            <a:rPr lang="en-GB" sz="1300" kern="1200" dirty="0">
              <a:solidFill>
                <a:prstClr val="white"/>
              </a:solidFill>
              <a:latin typeface="Calibri" panose="020F0502020204030204"/>
              <a:ea typeface="+mn-ea"/>
              <a:cs typeface="+mn-cs"/>
            </a:rPr>
            <a:t>Identify best practice and facilitate school-to-school support</a:t>
          </a:r>
        </a:p>
      </dgm:t>
    </dgm:pt>
    <dgm:pt modelId="{3775EC11-214A-43E3-848D-7BA9B81A507C}" type="parTrans" cxnId="{B148BAD3-F2ED-43DB-94B4-77EF5E11A496}">
      <dgm:prSet/>
      <dgm:spPr/>
      <dgm:t>
        <a:bodyPr/>
        <a:lstStyle/>
        <a:p>
          <a:endParaRPr lang="en-GB"/>
        </a:p>
      </dgm:t>
    </dgm:pt>
    <dgm:pt modelId="{A01C2A24-E264-4ED0-A140-B3341FE9BFC8}" type="sibTrans" cxnId="{B148BAD3-F2ED-43DB-94B4-77EF5E11A496}">
      <dgm:prSet/>
      <dgm:spPr/>
      <dgm:t>
        <a:bodyPr/>
        <a:lstStyle/>
        <a:p>
          <a:endParaRPr lang="en-GB"/>
        </a:p>
      </dgm:t>
    </dgm:pt>
    <dgm:pt modelId="{078520AA-3319-4081-85D1-28984A3D2403}" type="pres">
      <dgm:prSet presAssocID="{F0D4DE1E-5768-43E8-9316-20804B842B5D}" presName="linearFlow" presStyleCnt="0">
        <dgm:presLayoutVars>
          <dgm:dir/>
          <dgm:resizeHandles val="exact"/>
        </dgm:presLayoutVars>
      </dgm:prSet>
      <dgm:spPr/>
    </dgm:pt>
    <dgm:pt modelId="{D4986C20-A424-433C-B3DA-1EE3ABDE6DB9}" type="pres">
      <dgm:prSet presAssocID="{801484B5-BCB7-4101-ACB3-DDBDAED12C56}" presName="composite" presStyleCnt="0"/>
      <dgm:spPr/>
    </dgm:pt>
    <dgm:pt modelId="{4862077A-0245-4B49-86AF-E47F829EE2F5}" type="pres">
      <dgm:prSet presAssocID="{801484B5-BCB7-4101-ACB3-DDBDAED12C56}" presName="imgShp" presStyleLbl="fgImgPlace1" presStyleIdx="0" presStyleCnt="2" custLinFactNeighborX="-2560"/>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dgm:spPr>
      <dgm:extLst>
        <a:ext uri="{E40237B7-FDA0-4F09-8148-C483321AD2D9}">
          <dgm14:cNvPr xmlns:dgm14="http://schemas.microsoft.com/office/drawing/2010/diagram" id="0" name="" descr="Information with solid fill"/>
        </a:ext>
      </dgm:extLst>
    </dgm:pt>
    <dgm:pt modelId="{14CB8815-3939-4DFF-81E3-C63BE2D44879}" type="pres">
      <dgm:prSet presAssocID="{801484B5-BCB7-4101-ACB3-DDBDAED12C56}" presName="txShp" presStyleLbl="node1" presStyleIdx="0" presStyleCnt="2">
        <dgm:presLayoutVars>
          <dgm:bulletEnabled val="1"/>
        </dgm:presLayoutVars>
      </dgm:prSet>
      <dgm:spPr/>
      <dgm:t>
        <a:bodyPr/>
        <a:lstStyle/>
        <a:p>
          <a:endParaRPr lang="en-US"/>
        </a:p>
      </dgm:t>
    </dgm:pt>
    <dgm:pt modelId="{AAC1880A-826F-4283-86EC-168C34F1612E}" type="pres">
      <dgm:prSet presAssocID="{19EAD0AF-31C7-4230-A5D7-1A94A83CD0F6}" presName="spacing" presStyleCnt="0"/>
      <dgm:spPr/>
    </dgm:pt>
    <dgm:pt modelId="{9C9248D4-6868-4ED9-964C-F0274233FD69}" type="pres">
      <dgm:prSet presAssocID="{42855F25-6BC1-49A3-B380-F3A4664CC5E2}" presName="composite" presStyleCnt="0"/>
      <dgm:spPr/>
    </dgm:pt>
    <dgm:pt modelId="{76CF16BB-1163-4F68-BE0F-63530EC71CAA}" type="pres">
      <dgm:prSet presAssocID="{42855F25-6BC1-49A3-B380-F3A4664CC5E2}" presName="imgShp" presStyleLbl="fgImgPlace1" presStyleIdx="1" presStyleCnt="2" custLinFactNeighborX="-2560"/>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dgm:spPr>
      <dgm:extLst>
        <a:ext uri="{E40237B7-FDA0-4F09-8148-C483321AD2D9}">
          <dgm14:cNvPr xmlns:dgm14="http://schemas.microsoft.com/office/drawing/2010/diagram" id="0" name="" descr="Information with solid fill"/>
        </a:ext>
      </dgm:extLst>
    </dgm:pt>
    <dgm:pt modelId="{D115AB21-D960-43A2-B466-11D430B60EA0}" type="pres">
      <dgm:prSet presAssocID="{42855F25-6BC1-49A3-B380-F3A4664CC5E2}" presName="txShp" presStyleLbl="node1" presStyleIdx="1" presStyleCnt="2">
        <dgm:presLayoutVars>
          <dgm:bulletEnabled val="1"/>
        </dgm:presLayoutVars>
      </dgm:prSet>
      <dgm:spPr/>
      <dgm:t>
        <a:bodyPr/>
        <a:lstStyle/>
        <a:p>
          <a:endParaRPr lang="en-US"/>
        </a:p>
      </dgm:t>
    </dgm:pt>
  </dgm:ptLst>
  <dgm:cxnLst>
    <dgm:cxn modelId="{D2F67479-3CBB-4F09-AB94-5B78835C0F78}" type="presOf" srcId="{801484B5-BCB7-4101-ACB3-DDBDAED12C56}" destId="{14CB8815-3939-4DFF-81E3-C63BE2D44879}" srcOrd="0" destOrd="0" presId="urn:microsoft.com/office/officeart/2005/8/layout/vList3"/>
    <dgm:cxn modelId="{EED697A2-384A-4366-BA97-82AC9FF3EF89}" srcId="{F0D4DE1E-5768-43E8-9316-20804B842B5D}" destId="{801484B5-BCB7-4101-ACB3-DDBDAED12C56}" srcOrd="0" destOrd="0" parTransId="{9261851F-D8F8-4B28-8256-FE306777144D}" sibTransId="{19EAD0AF-31C7-4230-A5D7-1A94A83CD0F6}"/>
    <dgm:cxn modelId="{6D78D2E3-C14D-4A6F-BF3C-FF11B4ABFE6E}" type="presOf" srcId="{42855F25-6BC1-49A3-B380-F3A4664CC5E2}" destId="{D115AB21-D960-43A2-B466-11D430B60EA0}" srcOrd="0" destOrd="0" presId="urn:microsoft.com/office/officeart/2005/8/layout/vList3"/>
    <dgm:cxn modelId="{120C4BD9-17B4-48B7-B408-AF040FD6AB16}" type="presOf" srcId="{F0D4DE1E-5768-43E8-9316-20804B842B5D}" destId="{078520AA-3319-4081-85D1-28984A3D2403}" srcOrd="0" destOrd="0" presId="urn:microsoft.com/office/officeart/2005/8/layout/vList3"/>
    <dgm:cxn modelId="{B148BAD3-F2ED-43DB-94B4-77EF5E11A496}" srcId="{F0D4DE1E-5768-43E8-9316-20804B842B5D}" destId="{42855F25-6BC1-49A3-B380-F3A4664CC5E2}" srcOrd="1" destOrd="0" parTransId="{3775EC11-214A-43E3-848D-7BA9B81A507C}" sibTransId="{A01C2A24-E264-4ED0-A140-B3341FE9BFC8}"/>
    <dgm:cxn modelId="{41A08150-3957-4C9F-8AD3-3E85134F6E38}" type="presParOf" srcId="{078520AA-3319-4081-85D1-28984A3D2403}" destId="{D4986C20-A424-433C-B3DA-1EE3ABDE6DB9}" srcOrd="0" destOrd="0" presId="urn:microsoft.com/office/officeart/2005/8/layout/vList3"/>
    <dgm:cxn modelId="{73EBCC9F-6BDF-42F7-B121-8CD87E779EF0}" type="presParOf" srcId="{D4986C20-A424-433C-B3DA-1EE3ABDE6DB9}" destId="{4862077A-0245-4B49-86AF-E47F829EE2F5}" srcOrd="0" destOrd="0" presId="urn:microsoft.com/office/officeart/2005/8/layout/vList3"/>
    <dgm:cxn modelId="{DD73A97A-5F48-4412-B5BE-EFF1947DE1AC}" type="presParOf" srcId="{D4986C20-A424-433C-B3DA-1EE3ABDE6DB9}" destId="{14CB8815-3939-4DFF-81E3-C63BE2D44879}" srcOrd="1" destOrd="0" presId="urn:microsoft.com/office/officeart/2005/8/layout/vList3"/>
    <dgm:cxn modelId="{01EE3DFB-7F79-4345-942E-338001A624E1}" type="presParOf" srcId="{078520AA-3319-4081-85D1-28984A3D2403}" destId="{AAC1880A-826F-4283-86EC-168C34F1612E}" srcOrd="1" destOrd="0" presId="urn:microsoft.com/office/officeart/2005/8/layout/vList3"/>
    <dgm:cxn modelId="{BD7516EE-F393-4D04-B155-CC2C84DC4F13}" type="presParOf" srcId="{078520AA-3319-4081-85D1-28984A3D2403}" destId="{9C9248D4-6868-4ED9-964C-F0274233FD69}" srcOrd="2" destOrd="0" presId="urn:microsoft.com/office/officeart/2005/8/layout/vList3"/>
    <dgm:cxn modelId="{6BA70873-E97C-4F50-AA1D-C2D6B548B48B}" type="presParOf" srcId="{9C9248D4-6868-4ED9-964C-F0274233FD69}" destId="{76CF16BB-1163-4F68-BE0F-63530EC71CAA}" srcOrd="0" destOrd="0" presId="urn:microsoft.com/office/officeart/2005/8/layout/vList3"/>
    <dgm:cxn modelId="{078C62F9-3F10-4BB0-B86D-719C83C660F4}" type="presParOf" srcId="{9C9248D4-6868-4ED9-964C-F0274233FD69}" destId="{D115AB21-D960-43A2-B466-11D430B60EA0}" srcOrd="1" destOrd="0" presId="urn:microsoft.com/office/officeart/2005/8/layout/vList3"/>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610348-058A-4147-A00D-E750D1809663}">
      <dsp:nvSpPr>
        <dsp:cNvPr id="0" name=""/>
        <dsp:cNvSpPr/>
      </dsp:nvSpPr>
      <dsp:spPr>
        <a:xfrm>
          <a:off x="555716" y="819653"/>
          <a:ext cx="1797142" cy="16334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t="-5000" b="-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FABD99-9007-4DA6-806C-2F44C80FDAE9}">
      <dsp:nvSpPr>
        <dsp:cNvPr id="0" name=""/>
        <dsp:cNvSpPr/>
      </dsp:nvSpPr>
      <dsp:spPr>
        <a:xfrm>
          <a:off x="233331" y="2574432"/>
          <a:ext cx="2441913" cy="110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100000"/>
            </a:lnSpc>
            <a:spcBef>
              <a:spcPct val="0"/>
            </a:spcBef>
            <a:spcAft>
              <a:spcPct val="35000"/>
            </a:spcAft>
          </a:pPr>
          <a:r>
            <a:rPr lang="en-GB" sz="1400" kern="1200">
              <a:solidFill>
                <a:schemeClr val="tx1"/>
              </a:solidFill>
            </a:rPr>
            <a:t>To introduce you to the Valuing SEND approach, its purpose and its use in supporting settings and children with SEND in Hertfordshire</a:t>
          </a:r>
          <a:endParaRPr lang="en-US" sz="1400" kern="1200">
            <a:solidFill>
              <a:schemeClr val="tx1"/>
            </a:solidFill>
          </a:endParaRPr>
        </a:p>
      </dsp:txBody>
      <dsp:txXfrm>
        <a:off x="233331" y="2574432"/>
        <a:ext cx="2441913" cy="1102500"/>
      </dsp:txXfrm>
    </dsp:sp>
    <dsp:sp modelId="{9E863E85-E0CE-4317-B579-65C7DCA6F648}">
      <dsp:nvSpPr>
        <dsp:cNvPr id="0" name=""/>
        <dsp:cNvSpPr/>
      </dsp:nvSpPr>
      <dsp:spPr>
        <a:xfrm>
          <a:off x="3424964" y="819653"/>
          <a:ext cx="1797142" cy="1633456"/>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BAC86B-1EC1-4869-8C57-CB6B979F4DC2}">
      <dsp:nvSpPr>
        <dsp:cNvPr id="0" name=""/>
        <dsp:cNvSpPr/>
      </dsp:nvSpPr>
      <dsp:spPr>
        <a:xfrm>
          <a:off x="3102579" y="2574432"/>
          <a:ext cx="2441913" cy="110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100000"/>
            </a:lnSpc>
            <a:spcBef>
              <a:spcPct val="0"/>
            </a:spcBef>
            <a:spcAft>
              <a:spcPct val="35000"/>
            </a:spcAft>
          </a:pPr>
          <a:r>
            <a:rPr lang="en-GB" sz="1400" kern="1200">
              <a:solidFill>
                <a:schemeClr val="tx1"/>
              </a:solidFill>
            </a:rPr>
            <a:t>To provide an opportunity to see the tool in action and familiarise yourself with how it works in practice</a:t>
          </a:r>
          <a:endParaRPr lang="en-US" sz="1400" kern="1200">
            <a:solidFill>
              <a:schemeClr val="tx1"/>
            </a:solidFill>
          </a:endParaRPr>
        </a:p>
      </dsp:txBody>
      <dsp:txXfrm>
        <a:off x="3102579" y="2574432"/>
        <a:ext cx="2441913" cy="1102500"/>
      </dsp:txXfrm>
    </dsp:sp>
    <dsp:sp modelId="{18A4039E-645B-4B6A-8CAC-21A388777ED0}">
      <dsp:nvSpPr>
        <dsp:cNvPr id="0" name=""/>
        <dsp:cNvSpPr/>
      </dsp:nvSpPr>
      <dsp:spPr>
        <a:xfrm>
          <a:off x="6294212" y="819653"/>
          <a:ext cx="1797142" cy="1633456"/>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D79E62-7813-4263-879E-A041AA52D499}">
      <dsp:nvSpPr>
        <dsp:cNvPr id="0" name=""/>
        <dsp:cNvSpPr/>
      </dsp:nvSpPr>
      <dsp:spPr>
        <a:xfrm>
          <a:off x="5971827" y="2574432"/>
          <a:ext cx="2441913" cy="110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100000"/>
            </a:lnSpc>
            <a:spcBef>
              <a:spcPct val="0"/>
            </a:spcBef>
            <a:spcAft>
              <a:spcPct val="35000"/>
            </a:spcAft>
          </a:pPr>
          <a:r>
            <a:rPr lang="en-GB" sz="1400" kern="1200">
              <a:solidFill>
                <a:schemeClr val="tx1"/>
              </a:solidFill>
            </a:rPr>
            <a:t>To gain a detailed understanding that enables you to Introduce the Valuing SEND approach to your setting and processes</a:t>
          </a:r>
          <a:endParaRPr lang="en-US" sz="1400" kern="1200">
            <a:solidFill>
              <a:schemeClr val="tx1"/>
            </a:solidFill>
          </a:endParaRPr>
        </a:p>
      </dsp:txBody>
      <dsp:txXfrm>
        <a:off x="5971827" y="2574432"/>
        <a:ext cx="2441913" cy="1102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856AD1-A993-44CA-9814-164BE6757751}">
      <dsp:nvSpPr>
        <dsp:cNvPr id="0" name=""/>
        <dsp:cNvSpPr/>
      </dsp:nvSpPr>
      <dsp:spPr>
        <a:xfrm>
          <a:off x="2441047" y="1355"/>
          <a:ext cx="6098664" cy="107556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 tIns="5715" rIns="5715" bIns="5715" numCol="1" spcCol="1270" anchor="ctr" anchorCtr="0">
          <a:noAutofit/>
        </a:bodyPr>
        <a:lstStyle/>
        <a:p>
          <a:pPr marL="57150" lvl="1" indent="-57150" algn="l" defTabSz="400050">
            <a:lnSpc>
              <a:spcPct val="90000"/>
            </a:lnSpc>
            <a:spcBef>
              <a:spcPct val="0"/>
            </a:spcBef>
            <a:spcAft>
              <a:spcPct val="15000"/>
            </a:spcAft>
            <a:buChar char="••"/>
          </a:pPr>
          <a:r>
            <a:rPr lang="en-GB" sz="900" kern="1200" dirty="0"/>
            <a:t>Increase the knowledge base at the chalkface using the “Support Planning” section of the VSEND tool</a:t>
          </a:r>
        </a:p>
        <a:p>
          <a:pPr marL="57150" lvl="1" indent="-57150" algn="l" defTabSz="400050">
            <a:lnSpc>
              <a:spcPct val="90000"/>
            </a:lnSpc>
            <a:spcBef>
              <a:spcPct val="0"/>
            </a:spcBef>
            <a:spcAft>
              <a:spcPct val="15000"/>
            </a:spcAft>
            <a:buChar char="••"/>
          </a:pPr>
          <a:r>
            <a:rPr lang="en-GB" sz="900" kern="1200" dirty="0"/>
            <a:t>Any and all staff can use VSEND* to consider a CYP’s needs – not just the highly-skilled SENCO</a:t>
          </a:r>
        </a:p>
        <a:p>
          <a:pPr marL="57150" lvl="1" indent="-57150" algn="l" defTabSz="400050">
            <a:lnSpc>
              <a:spcPct val="90000"/>
            </a:lnSpc>
            <a:spcBef>
              <a:spcPct val="0"/>
            </a:spcBef>
            <a:spcAft>
              <a:spcPct val="15000"/>
            </a:spcAft>
            <a:buChar char="••"/>
          </a:pPr>
          <a:r>
            <a:rPr lang="en-GB" sz="900" kern="1200" dirty="0"/>
            <a:t>SLT/SENCO can use VSEND to identify specific areas of CPD needed among staff, and can feed into existing coaching and mentoring structures within settings</a:t>
          </a:r>
        </a:p>
      </dsp:txBody>
      <dsp:txXfrm>
        <a:off x="2441047" y="135801"/>
        <a:ext cx="5695326" cy="806677"/>
      </dsp:txXfrm>
    </dsp:sp>
    <dsp:sp modelId="{98228E23-B51E-4113-B7CC-93C66D84B62A}">
      <dsp:nvSpPr>
        <dsp:cNvPr id="0" name=""/>
        <dsp:cNvSpPr/>
      </dsp:nvSpPr>
      <dsp:spPr>
        <a:xfrm>
          <a:off x="7940" y="1355"/>
          <a:ext cx="2433106" cy="10755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rtl="0">
            <a:lnSpc>
              <a:spcPct val="90000"/>
            </a:lnSpc>
            <a:spcBef>
              <a:spcPct val="0"/>
            </a:spcBef>
            <a:spcAft>
              <a:spcPct val="35000"/>
            </a:spcAft>
          </a:pPr>
          <a:r>
            <a:rPr lang="en-GB" sz="1300" kern="1200" dirty="0"/>
            <a:t>Mainstream settings are</a:t>
          </a:r>
          <a:r>
            <a:rPr lang="en-GB" sz="1300" kern="1200" dirty="0">
              <a:latin typeface="Calibri Light" panose="020F0302020204030204"/>
            </a:rPr>
            <a:t> rapidly improving inclusive practice and meeting more need, both in Hertfordshire and nationally</a:t>
          </a:r>
          <a:endParaRPr lang="en-GB" sz="1300" kern="1200" dirty="0"/>
        </a:p>
      </dsp:txBody>
      <dsp:txXfrm>
        <a:off x="60445" y="53860"/>
        <a:ext cx="2328096" cy="970559"/>
      </dsp:txXfrm>
    </dsp:sp>
    <dsp:sp modelId="{E3A68662-D1C1-46D4-953C-1214649FF8D3}">
      <dsp:nvSpPr>
        <dsp:cNvPr id="0" name=""/>
        <dsp:cNvSpPr/>
      </dsp:nvSpPr>
      <dsp:spPr>
        <a:xfrm>
          <a:off x="2449039" y="1184481"/>
          <a:ext cx="6098612" cy="107556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 tIns="5715" rIns="5715" bIns="5715" numCol="1" spcCol="1270" anchor="ctr" anchorCtr="0">
          <a:noAutofit/>
        </a:bodyPr>
        <a:lstStyle/>
        <a:p>
          <a:pPr marL="57150" lvl="1" indent="-57150" algn="l" defTabSz="400050">
            <a:lnSpc>
              <a:spcPct val="90000"/>
            </a:lnSpc>
            <a:spcBef>
              <a:spcPct val="0"/>
            </a:spcBef>
            <a:spcAft>
              <a:spcPct val="15000"/>
            </a:spcAft>
            <a:buChar char="••"/>
          </a:pPr>
          <a:r>
            <a:rPr lang="en-GB" sz="900" kern="1200" dirty="0"/>
            <a:t>Improved efficiency for the SENCO role</a:t>
          </a:r>
        </a:p>
        <a:p>
          <a:pPr marL="57150" lvl="1" indent="-57150" algn="l" defTabSz="400050">
            <a:lnSpc>
              <a:spcPct val="90000"/>
            </a:lnSpc>
            <a:spcBef>
              <a:spcPct val="0"/>
            </a:spcBef>
            <a:spcAft>
              <a:spcPct val="15000"/>
            </a:spcAft>
            <a:buChar char="••"/>
          </a:pPr>
          <a:r>
            <a:rPr lang="en-GB" sz="900" kern="1200" dirty="0"/>
            <a:t>All staff can be given access to VSEND*, enabling them to independently seek and implement appropriate strategies according to need</a:t>
          </a:r>
        </a:p>
        <a:p>
          <a:pPr marL="57150" lvl="1" indent="-57150" algn="l" defTabSz="400050">
            <a:lnSpc>
              <a:spcPct val="90000"/>
            </a:lnSpc>
            <a:spcBef>
              <a:spcPct val="0"/>
            </a:spcBef>
            <a:spcAft>
              <a:spcPct val="15000"/>
            </a:spcAft>
            <a:buChar char="••"/>
          </a:pPr>
          <a:r>
            <a:rPr lang="en-GB" sz="900" kern="1200" dirty="0"/>
            <a:t>Provides a free visual tracking tool that can sit at the centre of a CYP’s file of evidence</a:t>
          </a:r>
        </a:p>
      </dsp:txBody>
      <dsp:txXfrm>
        <a:off x="2449039" y="1318927"/>
        <a:ext cx="5695274" cy="806677"/>
      </dsp:txXfrm>
    </dsp:sp>
    <dsp:sp modelId="{D390D48C-EADD-410B-9FCC-7554D4D274DA}">
      <dsp:nvSpPr>
        <dsp:cNvPr id="0" name=""/>
        <dsp:cNvSpPr/>
      </dsp:nvSpPr>
      <dsp:spPr>
        <a:xfrm>
          <a:off x="0" y="1184481"/>
          <a:ext cx="2449039" cy="10755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en-GB" sz="1300" kern="1200" dirty="0"/>
            <a:t>There is a greater need within mainstream settings due to better and earlier identification, post-pandemic impact and other factors</a:t>
          </a:r>
        </a:p>
      </dsp:txBody>
      <dsp:txXfrm>
        <a:off x="52505" y="1236986"/>
        <a:ext cx="2344029" cy="970559"/>
      </dsp:txXfrm>
    </dsp:sp>
    <dsp:sp modelId="{6C7C6F55-4618-467F-95AE-2D15BEE9815F}">
      <dsp:nvSpPr>
        <dsp:cNvPr id="0" name=""/>
        <dsp:cNvSpPr/>
      </dsp:nvSpPr>
      <dsp:spPr>
        <a:xfrm>
          <a:off x="2417190" y="2367607"/>
          <a:ext cx="6109588" cy="107556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 tIns="5715" rIns="5715" bIns="5715" numCol="1" spcCol="1270" anchor="ctr" anchorCtr="0">
          <a:noAutofit/>
        </a:bodyPr>
        <a:lstStyle/>
        <a:p>
          <a:pPr marL="57150" lvl="1" indent="-57150" algn="l" defTabSz="400050">
            <a:lnSpc>
              <a:spcPct val="90000"/>
            </a:lnSpc>
            <a:spcBef>
              <a:spcPct val="0"/>
            </a:spcBef>
            <a:spcAft>
              <a:spcPct val="15000"/>
            </a:spcAft>
            <a:buChar char="••"/>
          </a:pPr>
          <a:r>
            <a:rPr lang="en-GB" sz="900" kern="1200" dirty="0"/>
            <a:t>Use of VSEND alongside Descriptors of Need (provision document) by all staff involved in a CYP’s provision</a:t>
          </a:r>
        </a:p>
        <a:p>
          <a:pPr marL="57150" lvl="1" indent="-57150" algn="l" defTabSz="400050">
            <a:lnSpc>
              <a:spcPct val="90000"/>
            </a:lnSpc>
            <a:spcBef>
              <a:spcPct val="0"/>
            </a:spcBef>
            <a:spcAft>
              <a:spcPct val="15000"/>
            </a:spcAft>
            <a:buChar char="••"/>
          </a:pPr>
          <a:r>
            <a:rPr lang="en-GB" sz="900" kern="1200" dirty="0"/>
            <a:t>More efficient discussions amongst professionals, enabling swifter implementation of provision as the approach is increasingly embedded</a:t>
          </a:r>
        </a:p>
        <a:p>
          <a:pPr marL="57150" lvl="1" indent="-57150" algn="l" defTabSz="400050">
            <a:lnSpc>
              <a:spcPct val="90000"/>
            </a:lnSpc>
            <a:spcBef>
              <a:spcPct val="0"/>
            </a:spcBef>
            <a:spcAft>
              <a:spcPct val="15000"/>
            </a:spcAft>
            <a:buChar char="••"/>
          </a:pPr>
          <a:r>
            <a:rPr lang="en-GB" sz="900" kern="1200" dirty="0"/>
            <a:t>Supports multi-disciplinary interventions and partnership work with Health and Social Care</a:t>
          </a:r>
        </a:p>
      </dsp:txBody>
      <dsp:txXfrm>
        <a:off x="2417190" y="2502053"/>
        <a:ext cx="5706250" cy="806677"/>
      </dsp:txXfrm>
    </dsp:sp>
    <dsp:sp modelId="{5395FDA2-9258-4E53-AF2A-840029F173E2}">
      <dsp:nvSpPr>
        <dsp:cNvPr id="0" name=""/>
        <dsp:cNvSpPr/>
      </dsp:nvSpPr>
      <dsp:spPr>
        <a:xfrm>
          <a:off x="20873" y="2367607"/>
          <a:ext cx="2396317" cy="10755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en-GB" sz="1300" kern="1200" dirty="0"/>
            <a:t>Challenge in creating a consistent approach to evidence-based applications across Hertfordshire (and nationally)</a:t>
          </a:r>
        </a:p>
      </dsp:txBody>
      <dsp:txXfrm>
        <a:off x="73378" y="2420112"/>
        <a:ext cx="2291307" cy="970559"/>
      </dsp:txXfrm>
    </dsp:sp>
    <dsp:sp modelId="{20AC711F-5450-4419-A270-39B74DCA3F51}">
      <dsp:nvSpPr>
        <dsp:cNvPr id="0" name=""/>
        <dsp:cNvSpPr/>
      </dsp:nvSpPr>
      <dsp:spPr>
        <a:xfrm>
          <a:off x="2480819" y="3550734"/>
          <a:ext cx="6066815" cy="107556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 tIns="5715" rIns="5715" bIns="5715" numCol="1" spcCol="1270" anchor="ctr" anchorCtr="0">
          <a:noAutofit/>
        </a:bodyPr>
        <a:lstStyle/>
        <a:p>
          <a:pPr marL="57150" lvl="1" indent="-57150" algn="l" defTabSz="400050">
            <a:lnSpc>
              <a:spcPct val="90000"/>
            </a:lnSpc>
            <a:spcBef>
              <a:spcPct val="0"/>
            </a:spcBef>
            <a:spcAft>
              <a:spcPct val="15000"/>
            </a:spcAft>
            <a:buChar char="••"/>
          </a:pPr>
          <a:r>
            <a:rPr lang="en-GB" sz="900" kern="1200" dirty="0"/>
            <a:t>Enhanced discussion with families using the “Home Confidence” section of the tool, placing equal importance upon provision within the home as that at the setting</a:t>
          </a:r>
        </a:p>
        <a:p>
          <a:pPr marL="57150" lvl="1" indent="-57150" algn="l" defTabSz="400050">
            <a:lnSpc>
              <a:spcPct val="90000"/>
            </a:lnSpc>
            <a:spcBef>
              <a:spcPct val="0"/>
            </a:spcBef>
            <a:spcAft>
              <a:spcPct val="15000"/>
            </a:spcAft>
            <a:buChar char="••"/>
          </a:pPr>
          <a:r>
            <a:rPr lang="en-GB" sz="900" kern="1200" dirty="0"/>
            <a:t>Enables SENCOs (and other staff) to clearly evidence need in discussion with parents, where professional judgement deems this appropriate</a:t>
          </a:r>
        </a:p>
      </dsp:txBody>
      <dsp:txXfrm>
        <a:off x="2480819" y="3685180"/>
        <a:ext cx="5663477" cy="806677"/>
      </dsp:txXfrm>
    </dsp:sp>
    <dsp:sp modelId="{2BBFEDA2-D238-469A-9D47-FB9A5C41E112}">
      <dsp:nvSpPr>
        <dsp:cNvPr id="0" name=""/>
        <dsp:cNvSpPr/>
      </dsp:nvSpPr>
      <dsp:spPr>
        <a:xfrm>
          <a:off x="17" y="3550734"/>
          <a:ext cx="2480802" cy="10755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en-GB" sz="1300" kern="1200" dirty="0"/>
            <a:t>Maintaining the heart of the process: keeping CYP and their family at the centre of tracking and provision</a:t>
          </a:r>
        </a:p>
      </dsp:txBody>
      <dsp:txXfrm>
        <a:off x="52522" y="3603239"/>
        <a:ext cx="2375792" cy="9705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7F96C-DDC9-4ABD-A29E-031DC6E166C7}">
      <dsp:nvSpPr>
        <dsp:cNvPr id="0" name=""/>
        <dsp:cNvSpPr/>
      </dsp:nvSpPr>
      <dsp:spPr>
        <a:xfrm>
          <a:off x="1436818" y="2672"/>
          <a:ext cx="2375311" cy="1074315"/>
        </a:xfrm>
        <a:prstGeom prst="rect">
          <a:avLst/>
        </a:prstGeom>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a CYP with emerging needs – for you to track over time and see whether they have SEND</a:t>
          </a:r>
        </a:p>
      </dsp:txBody>
      <dsp:txXfrm>
        <a:off x="1436818" y="2672"/>
        <a:ext cx="2375311" cy="1074315"/>
      </dsp:txXfrm>
    </dsp:sp>
    <dsp:sp modelId="{4F3515AD-733B-4536-B057-BB0B26D48C40}">
      <dsp:nvSpPr>
        <dsp:cNvPr id="0" name=""/>
        <dsp:cNvSpPr/>
      </dsp:nvSpPr>
      <dsp:spPr>
        <a:xfrm>
          <a:off x="266888" y="2672"/>
          <a:ext cx="1063572" cy="10743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5DE034-0EA6-405B-AB2B-DD60B6E92210}">
      <dsp:nvSpPr>
        <dsp:cNvPr id="0" name=""/>
        <dsp:cNvSpPr/>
      </dsp:nvSpPr>
      <dsp:spPr>
        <a:xfrm>
          <a:off x="266888" y="1254249"/>
          <a:ext cx="2375311" cy="1074315"/>
        </a:xfrm>
        <a:prstGeom prst="rect">
          <a:avLst/>
        </a:prstGeom>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To support the coaching of staff, e.g. for support plans, department CPD, for a particular cohort of pupils</a:t>
          </a:r>
        </a:p>
      </dsp:txBody>
      <dsp:txXfrm>
        <a:off x="266888" y="1254249"/>
        <a:ext cx="2375311" cy="1074315"/>
      </dsp:txXfrm>
    </dsp:sp>
    <dsp:sp modelId="{3304B0FB-85BB-4731-9B51-2D3E195F5A52}">
      <dsp:nvSpPr>
        <dsp:cNvPr id="0" name=""/>
        <dsp:cNvSpPr/>
      </dsp:nvSpPr>
      <dsp:spPr>
        <a:xfrm>
          <a:off x="2748557" y="1254249"/>
          <a:ext cx="1063572" cy="10743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9DD96A-2C01-4DD1-974B-DE0F7EE1C52A}">
      <dsp:nvSpPr>
        <dsp:cNvPr id="0" name=""/>
        <dsp:cNvSpPr/>
      </dsp:nvSpPr>
      <dsp:spPr>
        <a:xfrm>
          <a:off x="1436818" y="2505827"/>
          <a:ext cx="2375311" cy="1074315"/>
        </a:xfrm>
        <a:prstGeom prst="rect">
          <a:avLst/>
        </a:prstGeom>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To facilitate discussion with a parent who believes their child should have an EHCP</a:t>
          </a:r>
        </a:p>
      </dsp:txBody>
      <dsp:txXfrm>
        <a:off x="1436818" y="2505827"/>
        <a:ext cx="2375311" cy="1074315"/>
      </dsp:txXfrm>
    </dsp:sp>
    <dsp:sp modelId="{E907B1BD-D2BB-4A70-A383-0F96F73E796A}">
      <dsp:nvSpPr>
        <dsp:cNvPr id="0" name=""/>
        <dsp:cNvSpPr/>
      </dsp:nvSpPr>
      <dsp:spPr>
        <a:xfrm>
          <a:off x="266888" y="2505827"/>
          <a:ext cx="1063572" cy="10743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FA0CBA-6C0E-4634-833C-94D6216D49AA}">
      <dsp:nvSpPr>
        <dsp:cNvPr id="0" name=""/>
        <dsp:cNvSpPr/>
      </dsp:nvSpPr>
      <dsp:spPr>
        <a:xfrm>
          <a:off x="266888" y="3757405"/>
          <a:ext cx="2375311" cy="1074315"/>
        </a:xfrm>
        <a:prstGeom prst="rect">
          <a:avLst/>
        </a:prstGeom>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transition between settings, e.g. from PVI to primary or from primary to secondary </a:t>
          </a:r>
        </a:p>
      </dsp:txBody>
      <dsp:txXfrm>
        <a:off x="266888" y="3757405"/>
        <a:ext cx="2375311" cy="1074315"/>
      </dsp:txXfrm>
    </dsp:sp>
    <dsp:sp modelId="{B2E15797-1A37-47D2-A9F4-A7762D3A4D66}">
      <dsp:nvSpPr>
        <dsp:cNvPr id="0" name=""/>
        <dsp:cNvSpPr/>
      </dsp:nvSpPr>
      <dsp:spPr>
        <a:xfrm>
          <a:off x="2748557" y="3757405"/>
          <a:ext cx="1063572" cy="1074315"/>
        </a:xfrm>
        <a:prstGeom prst="rect">
          <a:avLst/>
        </a:prstGeom>
        <a:blipFill>
          <a:blip xmlns:r="http://schemas.openxmlformats.org/officeDocument/2006/relationships" r:embed="rId7">
            <a:extLst>
              <a:ext uri="{96DAC541-7B7A-43D3-8B79-37D633B846F1}">
                <asvg:svgBlip xmlns:asvg="http://schemas.microsoft.com/office/drawing/2016/SVG/main" xmlns="" r:embed="rId8"/>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925EFF-88D8-4132-8173-A4CF75B9418C}">
      <dsp:nvSpPr>
        <dsp:cNvPr id="0" name=""/>
        <dsp:cNvSpPr/>
      </dsp:nvSpPr>
      <dsp:spPr>
        <a:xfrm>
          <a:off x="1436818" y="2672"/>
          <a:ext cx="2375311" cy="10743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a:t>As your setting’s Assess, Plan, Do, Review tracker, to be used and updated in termly APDR meetings between parents/carers, SENCO and teachers</a:t>
          </a:r>
        </a:p>
      </dsp:txBody>
      <dsp:txXfrm>
        <a:off x="1436818" y="2672"/>
        <a:ext cx="2375311" cy="1074315"/>
      </dsp:txXfrm>
    </dsp:sp>
    <dsp:sp modelId="{7B6AD40F-0054-4F32-9378-2DD56F98EC75}">
      <dsp:nvSpPr>
        <dsp:cNvPr id="0" name=""/>
        <dsp:cNvSpPr/>
      </dsp:nvSpPr>
      <dsp:spPr>
        <a:xfrm>
          <a:off x="266888" y="2672"/>
          <a:ext cx="1063572" cy="10743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37F96C-DDC9-4ABD-A29E-031DC6E166C7}">
      <dsp:nvSpPr>
        <dsp:cNvPr id="0" name=""/>
        <dsp:cNvSpPr/>
      </dsp:nvSpPr>
      <dsp:spPr>
        <a:xfrm>
          <a:off x="266888" y="1254249"/>
          <a:ext cx="2375311" cy="10743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a:t>For support staff to log and track the intervention/s they are using with an individual (or a group)</a:t>
          </a:r>
        </a:p>
      </dsp:txBody>
      <dsp:txXfrm>
        <a:off x="266888" y="1254249"/>
        <a:ext cx="2375311" cy="1074315"/>
      </dsp:txXfrm>
    </dsp:sp>
    <dsp:sp modelId="{4F3515AD-733B-4536-B057-BB0B26D48C40}">
      <dsp:nvSpPr>
        <dsp:cNvPr id="0" name=""/>
        <dsp:cNvSpPr/>
      </dsp:nvSpPr>
      <dsp:spPr>
        <a:xfrm>
          <a:off x="2748557" y="1254249"/>
          <a:ext cx="1063572" cy="10743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5DE034-0EA6-405B-AB2B-DD60B6E92210}">
      <dsp:nvSpPr>
        <dsp:cNvPr id="0" name=""/>
        <dsp:cNvSpPr/>
      </dsp:nvSpPr>
      <dsp:spPr>
        <a:xfrm>
          <a:off x="1436818" y="2505827"/>
          <a:ext cx="2375311" cy="10743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a:t>To track and provide evidence for a CYP to be used with advisory teachers, for LHNF, for provision panel, or as part of a request for an EHCNA</a:t>
          </a:r>
        </a:p>
      </dsp:txBody>
      <dsp:txXfrm>
        <a:off x="1436818" y="2505827"/>
        <a:ext cx="2375311" cy="1074315"/>
      </dsp:txXfrm>
    </dsp:sp>
    <dsp:sp modelId="{3304B0FB-85BB-4731-9B51-2D3E195F5A52}">
      <dsp:nvSpPr>
        <dsp:cNvPr id="0" name=""/>
        <dsp:cNvSpPr/>
      </dsp:nvSpPr>
      <dsp:spPr>
        <a:xfrm>
          <a:off x="266888" y="2505827"/>
          <a:ext cx="1063572" cy="10743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9DD96A-2C01-4DD1-974B-DE0F7EE1C52A}">
      <dsp:nvSpPr>
        <dsp:cNvPr id="0" name=""/>
        <dsp:cNvSpPr/>
      </dsp:nvSpPr>
      <dsp:spPr>
        <a:xfrm>
          <a:off x="266888" y="3757405"/>
          <a:ext cx="2375311" cy="10743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a:t>To produce data, evidence, reports and case studies for governors, inspectors, staff teams, parents/carers etc</a:t>
          </a:r>
        </a:p>
      </dsp:txBody>
      <dsp:txXfrm>
        <a:off x="266888" y="3757405"/>
        <a:ext cx="2375311" cy="1074315"/>
      </dsp:txXfrm>
    </dsp:sp>
    <dsp:sp modelId="{E907B1BD-D2BB-4A70-A383-0F96F73E796A}">
      <dsp:nvSpPr>
        <dsp:cNvPr id="0" name=""/>
        <dsp:cNvSpPr/>
      </dsp:nvSpPr>
      <dsp:spPr>
        <a:xfrm>
          <a:off x="2748557" y="3757405"/>
          <a:ext cx="1063572" cy="1074315"/>
        </a:xfrm>
        <a:prstGeom prst="rect">
          <a:avLst/>
        </a:prstGeom>
        <a:blipFill>
          <a:blip xmlns:r="http://schemas.openxmlformats.org/officeDocument/2006/relationships" r:embed="rId7">
            <a:extLst>
              <a:ext uri="{96DAC541-7B7A-43D3-8B79-37D633B846F1}">
                <asvg:svgBlip xmlns:asvg="http://schemas.microsoft.com/office/drawing/2016/SVG/main" xmlns="" r:embed="rId8"/>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DB5A90-8A33-498E-B434-504C841CE9A4}">
      <dsp:nvSpPr>
        <dsp:cNvPr id="0" name=""/>
        <dsp:cNvSpPr/>
      </dsp:nvSpPr>
      <dsp:spPr>
        <a:xfrm>
          <a:off x="2783019" y="1626267"/>
          <a:ext cx="2067056" cy="1788087"/>
        </a:xfrm>
        <a:prstGeom prst="hexagon">
          <a:avLst>
            <a:gd name="adj" fmla="val 28570"/>
            <a:gd name="vf" fmla="val 1154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b="1" kern="1200" dirty="0"/>
            <a:t>The vision: for VSEND to be consistently embedded in LA decision-making processes</a:t>
          </a:r>
        </a:p>
      </dsp:txBody>
      <dsp:txXfrm>
        <a:off x="3125559" y="1922578"/>
        <a:ext cx="1381976" cy="1195465"/>
      </dsp:txXfrm>
    </dsp:sp>
    <dsp:sp modelId="{7F6CA910-3B5B-4521-B49B-1FE15277A073}">
      <dsp:nvSpPr>
        <dsp:cNvPr id="0" name=""/>
        <dsp:cNvSpPr/>
      </dsp:nvSpPr>
      <dsp:spPr>
        <a:xfrm>
          <a:off x="4077394" y="770788"/>
          <a:ext cx="779894" cy="671982"/>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6287EA93-C8D5-49F9-9068-F2736C7A1F69}">
      <dsp:nvSpPr>
        <dsp:cNvPr id="0" name=""/>
        <dsp:cNvSpPr/>
      </dsp:nvSpPr>
      <dsp:spPr>
        <a:xfrm>
          <a:off x="2973425" y="55701"/>
          <a:ext cx="1693938" cy="1465455"/>
        </a:xfrm>
        <a:prstGeom prst="hexagon">
          <a:avLst>
            <a:gd name="adj" fmla="val 28570"/>
            <a:gd name="vf" fmla="val 115470"/>
          </a:avLst>
        </a:prstGeom>
        <a:solidFill>
          <a:schemeClr val="accent1">
            <a:hueOff val="0"/>
            <a:satOff val="0"/>
            <a:lumOff val="0"/>
            <a:alphaOff val="0"/>
          </a:schemeClr>
        </a:solidFill>
        <a:ln w="12700" cap="flat" cmpd="sng" algn="ctr">
          <a:solidFill>
            <a:srgbClr val="00206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b="1" kern="1200" dirty="0">
              <a:solidFill>
                <a:srgbClr val="002060"/>
              </a:solidFill>
            </a:rPr>
            <a:t>Benchmarking</a:t>
          </a:r>
          <a:r>
            <a:rPr lang="en-GB" sz="1300" kern="1200" dirty="0"/>
            <a:t> tool for whole-school action planning</a:t>
          </a:r>
        </a:p>
      </dsp:txBody>
      <dsp:txXfrm>
        <a:off x="3254147" y="298558"/>
        <a:ext cx="1132494" cy="979741"/>
      </dsp:txXfrm>
    </dsp:sp>
    <dsp:sp modelId="{30255110-937E-4779-BD9D-5754F3662A74}">
      <dsp:nvSpPr>
        <dsp:cNvPr id="0" name=""/>
        <dsp:cNvSpPr/>
      </dsp:nvSpPr>
      <dsp:spPr>
        <a:xfrm>
          <a:off x="4987591" y="2027036"/>
          <a:ext cx="779894" cy="671982"/>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FC927705-B44E-4858-893D-C1B1108C5E7E}">
      <dsp:nvSpPr>
        <dsp:cNvPr id="0" name=""/>
        <dsp:cNvSpPr/>
      </dsp:nvSpPr>
      <dsp:spPr>
        <a:xfrm>
          <a:off x="4487240" y="901353"/>
          <a:ext cx="1693938" cy="1465455"/>
        </a:xfrm>
        <a:prstGeom prst="hexagon">
          <a:avLst>
            <a:gd name="adj" fmla="val 28570"/>
            <a:gd name="vf" fmla="val 115470"/>
          </a:avLst>
        </a:prstGeom>
        <a:solidFill>
          <a:schemeClr val="accent1">
            <a:hueOff val="0"/>
            <a:satOff val="0"/>
            <a:lumOff val="0"/>
            <a:alphaOff val="0"/>
          </a:schemeClr>
        </a:solidFill>
        <a:ln w="12700" cap="flat" cmpd="sng" algn="ctr">
          <a:solidFill>
            <a:srgbClr val="00206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b="1" kern="1200" dirty="0">
              <a:solidFill>
                <a:srgbClr val="002060"/>
              </a:solidFill>
            </a:rPr>
            <a:t>Goal-based outcomes </a:t>
          </a:r>
          <a:r>
            <a:rPr lang="en-GB" sz="1300" kern="1200" dirty="0"/>
            <a:t>using VSEND to input and track</a:t>
          </a:r>
        </a:p>
      </dsp:txBody>
      <dsp:txXfrm>
        <a:off x="4767962" y="1144210"/>
        <a:ext cx="1132494" cy="979741"/>
      </dsp:txXfrm>
    </dsp:sp>
    <dsp:sp modelId="{9B331EFD-5C52-4FAB-9F20-A1EF5BE3DCD3}">
      <dsp:nvSpPr>
        <dsp:cNvPr id="0" name=""/>
        <dsp:cNvSpPr/>
      </dsp:nvSpPr>
      <dsp:spPr>
        <a:xfrm>
          <a:off x="4355309" y="3445105"/>
          <a:ext cx="779894" cy="671982"/>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E42958DA-5BBC-4302-B58A-1A0DB16291C8}">
      <dsp:nvSpPr>
        <dsp:cNvPr id="0" name=""/>
        <dsp:cNvSpPr/>
      </dsp:nvSpPr>
      <dsp:spPr>
        <a:xfrm>
          <a:off x="4503129" y="2673309"/>
          <a:ext cx="1693938" cy="1465455"/>
        </a:xfrm>
        <a:prstGeom prst="hexagon">
          <a:avLst>
            <a:gd name="adj" fmla="val 28570"/>
            <a:gd name="vf" fmla="val 115470"/>
          </a:avLst>
        </a:prstGeom>
        <a:solidFill>
          <a:schemeClr val="accent1">
            <a:hueOff val="0"/>
            <a:satOff val="0"/>
            <a:lumOff val="0"/>
            <a:alphaOff val="0"/>
          </a:schemeClr>
        </a:solidFill>
        <a:ln w="12700" cap="flat" cmpd="sng" algn="ctr">
          <a:solidFill>
            <a:srgbClr val="00206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dirty="0"/>
            <a:t>Referral to </a:t>
          </a:r>
          <a:r>
            <a:rPr lang="en-GB" sz="1300" b="1" kern="1200" dirty="0">
              <a:solidFill>
                <a:srgbClr val="002060"/>
              </a:solidFill>
            </a:rPr>
            <a:t>specialist services </a:t>
          </a:r>
          <a:r>
            <a:rPr lang="en-GB" sz="1300" kern="1200" dirty="0"/>
            <a:t>using VSEND evidence</a:t>
          </a:r>
        </a:p>
      </dsp:txBody>
      <dsp:txXfrm>
        <a:off x="4783851" y="2916166"/>
        <a:ext cx="1132494" cy="979741"/>
      </dsp:txXfrm>
    </dsp:sp>
    <dsp:sp modelId="{87837770-47C2-46B1-B478-FDA3987E71A6}">
      <dsp:nvSpPr>
        <dsp:cNvPr id="0" name=""/>
        <dsp:cNvSpPr/>
      </dsp:nvSpPr>
      <dsp:spPr>
        <a:xfrm>
          <a:off x="1005774" y="3981921"/>
          <a:ext cx="779894" cy="671982"/>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1A886E69-C753-466C-8D0F-067EB3341DB3}">
      <dsp:nvSpPr>
        <dsp:cNvPr id="0" name=""/>
        <dsp:cNvSpPr/>
      </dsp:nvSpPr>
      <dsp:spPr>
        <a:xfrm>
          <a:off x="2973425" y="3535883"/>
          <a:ext cx="1693938" cy="1465455"/>
        </a:xfrm>
        <a:prstGeom prst="hexagon">
          <a:avLst>
            <a:gd name="adj" fmla="val 28570"/>
            <a:gd name="vf" fmla="val 115470"/>
          </a:avLst>
        </a:prstGeom>
        <a:solidFill>
          <a:schemeClr val="accent1">
            <a:hueOff val="0"/>
            <a:satOff val="0"/>
            <a:lumOff val="0"/>
            <a:alphaOff val="0"/>
          </a:schemeClr>
        </a:solidFill>
        <a:ln w="12700" cap="flat" cmpd="sng" algn="ctr">
          <a:solidFill>
            <a:srgbClr val="00206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b="1" kern="1200" dirty="0">
              <a:solidFill>
                <a:srgbClr val="002060"/>
              </a:solidFill>
            </a:rPr>
            <a:t>VSEND</a:t>
          </a:r>
          <a:r>
            <a:rPr lang="en-GB" sz="1300" b="1" kern="1200" dirty="0"/>
            <a:t> </a:t>
          </a:r>
          <a:r>
            <a:rPr lang="en-GB" sz="1300" kern="1200" dirty="0"/>
            <a:t>tool to track individuals against setting readiness</a:t>
          </a:r>
        </a:p>
      </dsp:txBody>
      <dsp:txXfrm>
        <a:off x="3254147" y="3778740"/>
        <a:ext cx="1132494" cy="979741"/>
      </dsp:txXfrm>
    </dsp:sp>
    <dsp:sp modelId="{7BBD3469-6683-4268-A463-627EF65AB369}">
      <dsp:nvSpPr>
        <dsp:cNvPr id="0" name=""/>
        <dsp:cNvSpPr/>
      </dsp:nvSpPr>
      <dsp:spPr>
        <a:xfrm>
          <a:off x="1861763" y="2336561"/>
          <a:ext cx="779894" cy="671982"/>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2C8F6899-928A-4B23-B997-6D774EE484CB}">
      <dsp:nvSpPr>
        <dsp:cNvPr id="0" name=""/>
        <dsp:cNvSpPr/>
      </dsp:nvSpPr>
      <dsp:spPr>
        <a:xfrm>
          <a:off x="1316933" y="2615801"/>
          <a:ext cx="1885420" cy="1582486"/>
        </a:xfrm>
        <a:prstGeom prst="hexagon">
          <a:avLst>
            <a:gd name="adj" fmla="val 28570"/>
            <a:gd name="vf" fmla="val 115470"/>
          </a:avLst>
        </a:prstGeom>
        <a:solidFill>
          <a:schemeClr val="accent1">
            <a:hueOff val="0"/>
            <a:satOff val="0"/>
            <a:lumOff val="0"/>
            <a:alphaOff val="0"/>
          </a:schemeClr>
        </a:solidFill>
        <a:ln w="12700" cap="flat" cmpd="sng" algn="ctr">
          <a:solidFill>
            <a:srgbClr val="00206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b="1" kern="1200" dirty="0">
              <a:solidFill>
                <a:srgbClr val="002060"/>
              </a:solidFill>
            </a:rPr>
            <a:t>Descriptors of Need </a:t>
          </a:r>
          <a:r>
            <a:rPr lang="en-GB" sz="1300" kern="1200" dirty="0"/>
            <a:t>to analyse need and the most appropriate provision</a:t>
          </a:r>
        </a:p>
      </dsp:txBody>
      <dsp:txXfrm>
        <a:off x="1624757" y="2874166"/>
        <a:ext cx="1269772" cy="1065756"/>
      </dsp:txXfrm>
    </dsp:sp>
    <dsp:sp modelId="{1DAB2033-C6E8-4D2F-9608-1A6830FA74C2}">
      <dsp:nvSpPr>
        <dsp:cNvPr id="0" name=""/>
        <dsp:cNvSpPr/>
      </dsp:nvSpPr>
      <dsp:spPr>
        <a:xfrm>
          <a:off x="1436508" y="899336"/>
          <a:ext cx="1693938" cy="1465455"/>
        </a:xfrm>
        <a:prstGeom prst="hexagon">
          <a:avLst>
            <a:gd name="adj" fmla="val 28570"/>
            <a:gd name="vf" fmla="val 115470"/>
          </a:avLst>
        </a:prstGeom>
        <a:solidFill>
          <a:schemeClr val="accent1">
            <a:hueOff val="0"/>
            <a:satOff val="0"/>
            <a:lumOff val="0"/>
            <a:alphaOff val="0"/>
          </a:schemeClr>
        </a:solidFill>
        <a:ln w="12700" cap="flat" cmpd="sng" algn="ctr">
          <a:solidFill>
            <a:srgbClr val="00206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dirty="0"/>
            <a:t>Use as a basis for discussion when calling services like </a:t>
          </a:r>
          <a:r>
            <a:rPr lang="en-GB" sz="1300" b="1" kern="1200" dirty="0">
              <a:solidFill>
                <a:srgbClr val="002060"/>
              </a:solidFill>
            </a:rPr>
            <a:t>Ask SALI</a:t>
          </a:r>
        </a:p>
      </dsp:txBody>
      <dsp:txXfrm>
        <a:off x="1717230" y="1142193"/>
        <a:ext cx="1132494" cy="97974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CB8815-3939-4DFF-81E3-C63BE2D44879}">
      <dsp:nvSpPr>
        <dsp:cNvPr id="0" name=""/>
        <dsp:cNvSpPr/>
      </dsp:nvSpPr>
      <dsp:spPr>
        <a:xfrm rot="10800000">
          <a:off x="1054419" y="238"/>
          <a:ext cx="2952252" cy="1243227"/>
        </a:xfrm>
        <a:prstGeom prst="homePlate">
          <a:avLst/>
        </a:prstGeom>
        <a:solidFill>
          <a:srgbClr val="02967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48229" tIns="49530" rIns="92456" bIns="49530" numCol="1" spcCol="1270" anchor="ctr" anchorCtr="0">
          <a:noAutofit/>
        </a:bodyPr>
        <a:lstStyle/>
        <a:p>
          <a:pPr lvl="0" algn="ctr" defTabSz="577850">
            <a:lnSpc>
              <a:spcPct val="90000"/>
            </a:lnSpc>
            <a:spcBef>
              <a:spcPct val="0"/>
            </a:spcBef>
            <a:spcAft>
              <a:spcPct val="35000"/>
            </a:spcAft>
          </a:pPr>
          <a:r>
            <a:rPr lang="en-GB" sz="1300" kern="1200" dirty="0"/>
            <a:t>Map needs across Hertfordshire and within DSPLs</a:t>
          </a:r>
        </a:p>
      </dsp:txBody>
      <dsp:txXfrm rot="10800000">
        <a:off x="1365226" y="238"/>
        <a:ext cx="2641445" cy="1243227"/>
      </dsp:txXfrm>
    </dsp:sp>
    <dsp:sp modelId="{4862077A-0245-4B49-86AF-E47F829EE2F5}">
      <dsp:nvSpPr>
        <dsp:cNvPr id="0" name=""/>
        <dsp:cNvSpPr/>
      </dsp:nvSpPr>
      <dsp:spPr>
        <a:xfrm>
          <a:off x="393022" y="238"/>
          <a:ext cx="1243227" cy="1243227"/>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D115AB21-D960-43A2-B466-11D430B60EA0}">
      <dsp:nvSpPr>
        <dsp:cNvPr id="0" name=""/>
        <dsp:cNvSpPr/>
      </dsp:nvSpPr>
      <dsp:spPr>
        <a:xfrm rot="10800000">
          <a:off x="1054419" y="1614578"/>
          <a:ext cx="2952252" cy="1243227"/>
        </a:xfrm>
        <a:prstGeom prst="homePlate">
          <a:avLst/>
        </a:prstGeom>
        <a:solidFill>
          <a:srgbClr val="02967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48229" tIns="49530" rIns="92456" bIns="49530" numCol="1" spcCol="1270" anchor="ctr" anchorCtr="0">
          <a:noAutofit/>
        </a:bodyPr>
        <a:lstStyle/>
        <a:p>
          <a:pPr lvl="0" algn="ctr" defTabSz="577850">
            <a:lnSpc>
              <a:spcPct val="90000"/>
            </a:lnSpc>
            <a:spcBef>
              <a:spcPct val="0"/>
            </a:spcBef>
            <a:spcAft>
              <a:spcPct val="35000"/>
            </a:spcAft>
          </a:pPr>
          <a:r>
            <a:rPr lang="en-GB" sz="1300" kern="1200" dirty="0"/>
            <a:t>Provide evidence for commissioning services to DSPLs, based on an accurate picture of needs that exists within a geographical area</a:t>
          </a:r>
        </a:p>
      </dsp:txBody>
      <dsp:txXfrm rot="10800000">
        <a:off x="1365226" y="1614578"/>
        <a:ext cx="2641445" cy="1243227"/>
      </dsp:txXfrm>
    </dsp:sp>
    <dsp:sp modelId="{76CF16BB-1163-4F68-BE0F-63530EC71CAA}">
      <dsp:nvSpPr>
        <dsp:cNvPr id="0" name=""/>
        <dsp:cNvSpPr/>
      </dsp:nvSpPr>
      <dsp:spPr>
        <a:xfrm>
          <a:off x="400979" y="1614578"/>
          <a:ext cx="1243227" cy="1243227"/>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CB8815-3939-4DFF-81E3-C63BE2D44879}">
      <dsp:nvSpPr>
        <dsp:cNvPr id="0" name=""/>
        <dsp:cNvSpPr/>
      </dsp:nvSpPr>
      <dsp:spPr>
        <a:xfrm rot="10800000">
          <a:off x="1054419" y="238"/>
          <a:ext cx="2952252" cy="1243227"/>
        </a:xfrm>
        <a:prstGeom prst="homePlate">
          <a:avLst/>
        </a:prstGeom>
        <a:solidFill>
          <a:srgbClr val="02967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48229" tIns="49530" rIns="92456" bIns="49530" numCol="1" spcCol="1270" anchor="ctr" anchorCtr="0">
          <a:noAutofit/>
        </a:bodyPr>
        <a:lstStyle/>
        <a:p>
          <a:pPr lvl="0" algn="ctr" defTabSz="577850">
            <a:lnSpc>
              <a:spcPct val="90000"/>
            </a:lnSpc>
            <a:spcBef>
              <a:spcPct val="0"/>
            </a:spcBef>
            <a:spcAft>
              <a:spcPct val="35000"/>
            </a:spcAft>
          </a:pPr>
          <a:r>
            <a:rPr lang="en-GB" sz="1300" kern="1200" dirty="0">
              <a:solidFill>
                <a:prstClr val="white"/>
              </a:solidFill>
              <a:latin typeface="Calibri" panose="020F0502020204030204"/>
              <a:ea typeface="+mn-ea"/>
              <a:cs typeface="+mn-cs"/>
            </a:rPr>
            <a:t>Identify future peaks in demand, e.g. requests for statutory assessment, to help HCC plan and prepare delivery</a:t>
          </a:r>
        </a:p>
      </dsp:txBody>
      <dsp:txXfrm rot="10800000">
        <a:off x="1365226" y="238"/>
        <a:ext cx="2641445" cy="1243227"/>
      </dsp:txXfrm>
    </dsp:sp>
    <dsp:sp modelId="{4862077A-0245-4B49-86AF-E47F829EE2F5}">
      <dsp:nvSpPr>
        <dsp:cNvPr id="0" name=""/>
        <dsp:cNvSpPr/>
      </dsp:nvSpPr>
      <dsp:spPr>
        <a:xfrm>
          <a:off x="400979" y="238"/>
          <a:ext cx="1243227" cy="1243227"/>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15AB21-D960-43A2-B466-11D430B60EA0}">
      <dsp:nvSpPr>
        <dsp:cNvPr id="0" name=""/>
        <dsp:cNvSpPr/>
      </dsp:nvSpPr>
      <dsp:spPr>
        <a:xfrm rot="10800000">
          <a:off x="1054419" y="1614578"/>
          <a:ext cx="2952252" cy="1243227"/>
        </a:xfrm>
        <a:prstGeom prst="homePlate">
          <a:avLst/>
        </a:prstGeom>
        <a:solidFill>
          <a:srgbClr val="02967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48229" tIns="49530" rIns="92456"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prstClr val="white"/>
              </a:solidFill>
              <a:latin typeface="Calibri" panose="020F0502020204030204"/>
              <a:ea typeface="+mn-ea"/>
              <a:cs typeface="+mn-cs"/>
            </a:rPr>
            <a:t>Identify best practice and facilitate school-to-school support</a:t>
          </a:r>
        </a:p>
      </dsp:txBody>
      <dsp:txXfrm rot="10800000">
        <a:off x="1365226" y="1614578"/>
        <a:ext cx="2641445" cy="1243227"/>
      </dsp:txXfrm>
    </dsp:sp>
    <dsp:sp modelId="{76CF16BB-1163-4F68-BE0F-63530EC71CAA}">
      <dsp:nvSpPr>
        <dsp:cNvPr id="0" name=""/>
        <dsp:cNvSpPr/>
      </dsp:nvSpPr>
      <dsp:spPr>
        <a:xfrm>
          <a:off x="400979" y="1614578"/>
          <a:ext cx="1243227" cy="1243227"/>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07C697-2629-4F17-8C22-6B9F5D6205BC}" type="datetimeFigureOut">
              <a:rPr lang="en-GB" smtClean="0"/>
              <a:t>05/07/2023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6D2F37-D7CB-4D5B-8079-0131F80D3F07}" type="slidenum">
              <a:rPr lang="en-GB" smtClean="0"/>
              <a:t>‹#›</a:t>
            </a:fld>
            <a:endParaRPr lang="en-GB"/>
          </a:p>
        </p:txBody>
      </p:sp>
    </p:spTree>
    <p:extLst>
      <p:ext uri="{BB962C8B-B14F-4D97-AF65-F5344CB8AC3E}">
        <p14:creationId xmlns:p14="http://schemas.microsoft.com/office/powerpoint/2010/main" val="3109790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Holding screen</a:t>
            </a:r>
          </a:p>
        </p:txBody>
      </p:sp>
      <p:sp>
        <p:nvSpPr>
          <p:cNvPr id="4" name="Slide Number Placeholder 3"/>
          <p:cNvSpPr>
            <a:spLocks noGrp="1"/>
          </p:cNvSpPr>
          <p:nvPr>
            <p:ph type="sldNum" sz="quarter" idx="5"/>
          </p:nvPr>
        </p:nvSpPr>
        <p:spPr/>
        <p:txBody>
          <a:bodyPr/>
          <a:lstStyle/>
          <a:p>
            <a:fld id="{886D2F37-D7CB-4D5B-8079-0131F80D3F07}" type="slidenum">
              <a:rPr lang="en-GB" smtClean="0"/>
              <a:t>1</a:t>
            </a:fld>
            <a:endParaRPr lang="en-GB"/>
          </a:p>
        </p:txBody>
      </p:sp>
    </p:spTree>
    <p:extLst>
      <p:ext uri="{BB962C8B-B14F-4D97-AF65-F5344CB8AC3E}">
        <p14:creationId xmlns:p14="http://schemas.microsoft.com/office/powerpoint/2010/main" val="2874571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rtl="0" eaLnBrk="1" fontAlgn="t" latinLnBrk="0" hangingPunct="1">
              <a:spcBef>
                <a:spcPts val="0"/>
              </a:spcBef>
              <a:spcAft>
                <a:spcPts val="0"/>
              </a:spcAft>
            </a:pPr>
            <a:r>
              <a:rPr lang="en-GB" sz="1200" b="0" i="0" u="none" strike="noStrike" dirty="0">
                <a:effectLst/>
                <a:latin typeface="Arial"/>
                <a:cs typeface="Arial"/>
              </a:rPr>
              <a:t>SENDIAGO (Katy/Latoya/Sarah/</a:t>
            </a:r>
            <a:r>
              <a:rPr lang="en-GB" sz="1200" b="0" i="0" u="none" strike="noStrike" dirty="0" err="1">
                <a:effectLst/>
                <a:latin typeface="Arial"/>
                <a:cs typeface="Arial"/>
              </a:rPr>
              <a:t>Su</a:t>
            </a:r>
            <a:r>
              <a:rPr lang="en-GB" sz="1200" b="0" i="0" u="none" strike="noStrike" dirty="0">
                <a:effectLst/>
                <a:latin typeface="Arial"/>
                <a:cs typeface="Arial"/>
              </a:rPr>
              <a:t>)</a:t>
            </a:r>
          </a:p>
        </p:txBody>
      </p:sp>
      <p:sp>
        <p:nvSpPr>
          <p:cNvPr id="4" name="Slide Number Placeholder 3"/>
          <p:cNvSpPr>
            <a:spLocks noGrp="1"/>
          </p:cNvSpPr>
          <p:nvPr>
            <p:ph type="sldNum" sz="quarter" idx="5"/>
          </p:nvPr>
        </p:nvSpPr>
        <p:spPr/>
        <p:txBody>
          <a:bodyPr/>
          <a:lstStyle/>
          <a:p>
            <a:fld id="{7381ED90-971C-4442-B879-FDE8BECDC66C}" type="slidenum">
              <a:rPr lang="en-US" smtClean="0"/>
              <a:t>2</a:t>
            </a:fld>
            <a:endParaRPr lang="en-US"/>
          </a:p>
        </p:txBody>
      </p:sp>
    </p:spTree>
    <p:extLst>
      <p:ext uri="{BB962C8B-B14F-4D97-AF65-F5344CB8AC3E}">
        <p14:creationId xmlns:p14="http://schemas.microsoft.com/office/powerpoint/2010/main" val="3087845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rtl="0" eaLnBrk="1" fontAlgn="t" latinLnBrk="0" hangingPunct="1">
              <a:spcBef>
                <a:spcPts val="0"/>
              </a:spcBef>
              <a:spcAft>
                <a:spcPts val="0"/>
              </a:spcAft>
            </a:pPr>
            <a:r>
              <a:rPr lang="en-GB" sz="1200" dirty="0">
                <a:solidFill>
                  <a:schemeClr val="accent4"/>
                </a:solidFill>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sz="1200" dirty="0">
              <a:solidFill>
                <a:schemeClr val="accent4"/>
              </a:solidFill>
            </a:endParaRPr>
          </a:p>
        </p:txBody>
      </p:sp>
      <p:sp>
        <p:nvSpPr>
          <p:cNvPr id="4" name="Slide Number Placeholder 3"/>
          <p:cNvSpPr>
            <a:spLocks noGrp="1"/>
          </p:cNvSpPr>
          <p:nvPr>
            <p:ph type="sldNum" sz="quarter" idx="5"/>
          </p:nvPr>
        </p:nvSpPr>
        <p:spPr/>
        <p:txBody>
          <a:bodyPr/>
          <a:lstStyle/>
          <a:p>
            <a:fld id="{7381ED90-971C-4442-B879-FDE8BECDC66C}" type="slidenum">
              <a:rPr lang="en-US" smtClean="0"/>
              <a:t>3</a:t>
            </a:fld>
            <a:endParaRPr lang="en-US"/>
          </a:p>
        </p:txBody>
      </p:sp>
    </p:spTree>
    <p:extLst>
      <p:ext uri="{BB962C8B-B14F-4D97-AF65-F5344CB8AC3E}">
        <p14:creationId xmlns:p14="http://schemas.microsoft.com/office/powerpoint/2010/main" val="12472601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US" dirty="0"/>
          </a:p>
        </p:txBody>
      </p:sp>
      <p:sp>
        <p:nvSpPr>
          <p:cNvPr id="4" name="Slide Number Placeholder 3"/>
          <p:cNvSpPr>
            <a:spLocks noGrp="1"/>
          </p:cNvSpPr>
          <p:nvPr>
            <p:ph type="sldNum" sz="quarter" idx="5"/>
          </p:nvPr>
        </p:nvSpPr>
        <p:spPr/>
        <p:txBody>
          <a:bodyPr/>
          <a:lstStyle/>
          <a:p>
            <a:fld id="{886D2F37-D7CB-4D5B-8079-0131F80D3F07}" type="slidenum">
              <a:rPr lang="en-GB" smtClean="0"/>
              <a:t>4</a:t>
            </a:fld>
            <a:endParaRPr lang="en-GB"/>
          </a:p>
        </p:txBody>
      </p:sp>
    </p:spTree>
    <p:extLst>
      <p:ext uri="{BB962C8B-B14F-4D97-AF65-F5344CB8AC3E}">
        <p14:creationId xmlns:p14="http://schemas.microsoft.com/office/powerpoint/2010/main" val="722734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US" dirty="0"/>
          </a:p>
          <a:p>
            <a:pPr marL="171450" indent="-171450">
              <a:buFont typeface="Arial" panose="020B0604020202020204" pitchFamily="34" charset="0"/>
              <a:buChar char="•"/>
            </a:pPr>
            <a:r>
              <a:rPr lang="en-US" dirty="0"/>
              <a:t>Challenges on the left</a:t>
            </a:r>
          </a:p>
          <a:p>
            <a:pPr marL="171450" indent="-171450">
              <a:buFont typeface="Arial" panose="020B0604020202020204" pitchFamily="34" charset="0"/>
              <a:buChar char="•"/>
            </a:pPr>
            <a:r>
              <a:rPr lang="en-US" dirty="0"/>
              <a:t>Ways in which VSEND can contribute to solution-focused working on the right</a:t>
            </a:r>
          </a:p>
          <a:p>
            <a:pPr marL="171450" indent="-171450">
              <a:buFont typeface="Arial" panose="020B0604020202020204" pitchFamily="34" charset="0"/>
              <a:buChar char="•"/>
            </a:pPr>
            <a:r>
              <a:rPr lang="en-US" dirty="0"/>
              <a:t>Always welcome feedback, analysis and thoughts</a:t>
            </a:r>
          </a:p>
        </p:txBody>
      </p:sp>
      <p:sp>
        <p:nvSpPr>
          <p:cNvPr id="4" name="Slide Number Placeholder 3"/>
          <p:cNvSpPr>
            <a:spLocks noGrp="1"/>
          </p:cNvSpPr>
          <p:nvPr>
            <p:ph type="sldNum" sz="quarter" idx="5"/>
          </p:nvPr>
        </p:nvSpPr>
        <p:spPr/>
        <p:txBody>
          <a:bodyPr/>
          <a:lstStyle/>
          <a:p>
            <a:fld id="{886D2F37-D7CB-4D5B-8079-0131F80D3F07}" type="slidenum">
              <a:rPr lang="en-GB" smtClean="0"/>
              <a:t>5</a:t>
            </a:fld>
            <a:endParaRPr lang="en-GB"/>
          </a:p>
        </p:txBody>
      </p:sp>
    </p:spTree>
    <p:extLst>
      <p:ext uri="{BB962C8B-B14F-4D97-AF65-F5344CB8AC3E}">
        <p14:creationId xmlns:p14="http://schemas.microsoft.com/office/powerpoint/2010/main" val="3979050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Champion (e.g. DSPL Manager / SEND Lead)</a:t>
            </a:r>
          </a:p>
        </p:txBody>
      </p:sp>
      <p:sp>
        <p:nvSpPr>
          <p:cNvPr id="4" name="Slide Number Placeholder 3"/>
          <p:cNvSpPr>
            <a:spLocks noGrp="1"/>
          </p:cNvSpPr>
          <p:nvPr>
            <p:ph type="sldNum" sz="quarter" idx="5"/>
          </p:nvPr>
        </p:nvSpPr>
        <p:spPr/>
        <p:txBody>
          <a:bodyPr/>
          <a:lstStyle/>
          <a:p>
            <a:fld id="{7381ED90-971C-4442-B879-FDE8BECDC66C}" type="slidenum">
              <a:rPr lang="en-US" smtClean="0"/>
              <a:t>6</a:t>
            </a:fld>
            <a:endParaRPr lang="en-US"/>
          </a:p>
        </p:txBody>
      </p:sp>
    </p:spTree>
    <p:extLst>
      <p:ext uri="{BB962C8B-B14F-4D97-AF65-F5344CB8AC3E}">
        <p14:creationId xmlns:p14="http://schemas.microsoft.com/office/powerpoint/2010/main" val="34909431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pPr marL="171450" indent="-171450">
              <a:buFont typeface="Arial" panose="020B0604020202020204" pitchFamily="34" charset="0"/>
              <a:buChar char="•"/>
            </a:pPr>
            <a:r>
              <a:rPr lang="en-GB" dirty="0"/>
              <a:t>A look at the tool itself</a:t>
            </a:r>
          </a:p>
          <a:p>
            <a:pPr marL="171450" indent="-171450">
              <a:buFont typeface="Arial" panose="020B0604020202020204" pitchFamily="34" charset="0"/>
              <a:buChar char="•"/>
            </a:pPr>
            <a:r>
              <a:rPr lang="en-GB" dirty="0"/>
              <a:t>Note: sign-in requires an authenticator, e.g. Google or Microsoft</a:t>
            </a:r>
          </a:p>
          <a:p>
            <a:pPr marL="171450" indent="-171450">
              <a:buFont typeface="Arial" panose="020B0604020202020204" pitchFamily="34" charset="0"/>
              <a:buChar char="•"/>
            </a:pPr>
            <a:r>
              <a:rPr lang="en-GB" dirty="0"/>
              <a:t>Contact Unify for technical queries</a:t>
            </a:r>
          </a:p>
        </p:txBody>
      </p:sp>
      <p:sp>
        <p:nvSpPr>
          <p:cNvPr id="4" name="Slide Number Placeholder 3"/>
          <p:cNvSpPr>
            <a:spLocks noGrp="1"/>
          </p:cNvSpPr>
          <p:nvPr>
            <p:ph type="sldNum" sz="quarter" idx="5"/>
          </p:nvPr>
        </p:nvSpPr>
        <p:spPr/>
        <p:txBody>
          <a:bodyPr/>
          <a:lstStyle/>
          <a:p>
            <a:fld id="{886D2F37-D7CB-4D5B-8079-0131F80D3F07}" type="slidenum">
              <a:rPr lang="en-GB" smtClean="0"/>
              <a:t>7</a:t>
            </a:fld>
            <a:endParaRPr lang="en-GB"/>
          </a:p>
        </p:txBody>
      </p:sp>
    </p:spTree>
    <p:extLst>
      <p:ext uri="{BB962C8B-B14F-4D97-AF65-F5344CB8AC3E}">
        <p14:creationId xmlns:p14="http://schemas.microsoft.com/office/powerpoint/2010/main" val="27691524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b="0" dirty="0"/>
          </a:p>
        </p:txBody>
      </p:sp>
      <p:sp>
        <p:nvSpPr>
          <p:cNvPr id="4" name="Slide Number Placeholder 3"/>
          <p:cNvSpPr>
            <a:spLocks noGrp="1"/>
          </p:cNvSpPr>
          <p:nvPr>
            <p:ph type="sldNum" sz="quarter" idx="5"/>
          </p:nvPr>
        </p:nvSpPr>
        <p:spPr/>
        <p:txBody>
          <a:bodyPr/>
          <a:lstStyle/>
          <a:p>
            <a:fld id="{886D2F37-D7CB-4D5B-8079-0131F80D3F07}" type="slidenum">
              <a:rPr lang="en-GB" smtClean="0"/>
              <a:t>8</a:t>
            </a:fld>
            <a:endParaRPr lang="en-GB"/>
          </a:p>
        </p:txBody>
      </p:sp>
    </p:spTree>
    <p:extLst>
      <p:ext uri="{BB962C8B-B14F-4D97-AF65-F5344CB8AC3E}">
        <p14:creationId xmlns:p14="http://schemas.microsoft.com/office/powerpoint/2010/main" val="332953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b="0" dirty="0">
              <a:cs typeface="Calibri"/>
            </a:endParaRPr>
          </a:p>
          <a:p>
            <a:pPr marL="171450" indent="-171450">
              <a:buFont typeface="Arial" panose="020B0604020202020204" pitchFamily="34" charset="0"/>
              <a:buChar char="•"/>
            </a:pPr>
            <a:r>
              <a:rPr lang="en-GB" b="0" dirty="0">
                <a:cs typeface="Calibri"/>
              </a:rPr>
              <a:t>Look at each stage of the online tool and how to complete it</a:t>
            </a:r>
          </a:p>
          <a:p>
            <a:pPr marL="171450" indent="-171450">
              <a:buFont typeface="Arial" panose="020B0604020202020204" pitchFamily="34" charset="0"/>
              <a:buChar char="•"/>
            </a:pPr>
            <a:r>
              <a:rPr lang="en-GB" b="0" dirty="0">
                <a:cs typeface="Calibri"/>
              </a:rPr>
              <a:t>We will look at each of these in detail through the next part of the presentation, after which we’ll have questions / time for discussion</a:t>
            </a:r>
          </a:p>
          <a:p>
            <a:pPr marL="171450" indent="-171450">
              <a:buFont typeface="Arial" panose="020B0604020202020204" pitchFamily="34" charset="0"/>
              <a:buChar char="•"/>
            </a:pPr>
            <a:r>
              <a:rPr lang="en-GB" b="1" dirty="0">
                <a:cs typeface="Calibri"/>
              </a:rPr>
              <a:t>Setting readiness</a:t>
            </a:r>
          </a:p>
          <a:p>
            <a:pPr marL="628650" lvl="1" indent="-171450">
              <a:buFont typeface="Arial" panose="020B0604020202020204" pitchFamily="34" charset="0"/>
              <a:buChar char="•"/>
            </a:pPr>
            <a:r>
              <a:rPr lang="en-GB" b="0" dirty="0">
                <a:cs typeface="Calibri"/>
              </a:rPr>
              <a:t>Ideally completed with other staff, especially SLT</a:t>
            </a:r>
          </a:p>
          <a:p>
            <a:pPr marL="628650" lvl="1" indent="-171450">
              <a:buFont typeface="Arial" panose="020B0604020202020204" pitchFamily="34" charset="0"/>
              <a:buChar char="•"/>
            </a:pPr>
            <a:r>
              <a:rPr lang="en-GB" b="0" dirty="0">
                <a:cs typeface="Calibri"/>
              </a:rPr>
              <a:t>This is a whole-setting tool: we know SENCOs have high levels of knowledge re: strategies and resources</a:t>
            </a:r>
          </a:p>
          <a:p>
            <a:pPr marL="628650" lvl="1" indent="-171450">
              <a:buFont typeface="Arial" panose="020B0604020202020204" pitchFamily="34" charset="0"/>
              <a:buChar char="•"/>
            </a:pPr>
            <a:r>
              <a:rPr lang="en-GB" b="0" dirty="0">
                <a:cs typeface="Calibri"/>
              </a:rPr>
              <a:t>Done through prompts, best fit approach to decide on a generic rating for your setting</a:t>
            </a:r>
          </a:p>
          <a:p>
            <a:pPr marL="628650" lvl="1" indent="-171450">
              <a:buFont typeface="Arial" panose="020B0604020202020204" pitchFamily="34" charset="0"/>
              <a:buChar char="•"/>
            </a:pPr>
            <a:r>
              <a:rPr lang="en-GB" b="0" dirty="0">
                <a:cs typeface="Calibri"/>
              </a:rPr>
              <a:t>Completed annually</a:t>
            </a:r>
          </a:p>
          <a:p>
            <a:pPr marL="171450" lvl="0" indent="-171450">
              <a:buFont typeface="Arial" panose="020B0604020202020204" pitchFamily="34" charset="0"/>
              <a:buChar char="•"/>
            </a:pPr>
            <a:r>
              <a:rPr lang="en-GB" b="1" dirty="0">
                <a:cs typeface="Calibri"/>
              </a:rPr>
              <a:t>Needs descriptors</a:t>
            </a:r>
            <a:endParaRPr lang="en-GB" b="0" dirty="0">
              <a:cs typeface="Calibri"/>
            </a:endParaRPr>
          </a:p>
          <a:p>
            <a:pPr marL="628650" lvl="1" indent="-171450">
              <a:buFont typeface="Arial" panose="020B0604020202020204" pitchFamily="34" charset="0"/>
              <a:buChar char="•"/>
            </a:pPr>
            <a:r>
              <a:rPr lang="en-GB" b="0" dirty="0">
                <a:cs typeface="Calibri"/>
              </a:rPr>
              <a:t>The CYP’s needs profile</a:t>
            </a:r>
          </a:p>
          <a:p>
            <a:pPr marL="628650" lvl="1" indent="-171450">
              <a:buFont typeface="Arial" panose="020B0604020202020204" pitchFamily="34" charset="0"/>
              <a:buChar char="•"/>
            </a:pPr>
            <a:r>
              <a:rPr lang="en-GB" b="0" dirty="0">
                <a:cs typeface="Calibri"/>
              </a:rPr>
              <a:t>Can be completed wholly or in part by anyone – in line with good practice, the SENCO should have oversight of all pupils on the SEND register, and teachers should have oversight of all CYP in their class</a:t>
            </a:r>
            <a:r>
              <a:rPr lang="en-GB" sz="1200" b="0" u="none" dirty="0">
                <a:effectLst/>
                <a:latin typeface="+mn-lt"/>
                <a:cs typeface="Calibri"/>
              </a:rPr>
              <a:t>/subject</a:t>
            </a:r>
          </a:p>
          <a:p>
            <a:pPr marL="628650" lvl="1" indent="-171450">
              <a:buFont typeface="Arial" panose="020B0604020202020204" pitchFamily="34" charset="0"/>
              <a:buChar char="•"/>
            </a:pPr>
            <a:r>
              <a:rPr lang="en-GB" sz="1200" b="0" u="none" dirty="0">
                <a:effectLst/>
                <a:latin typeface="+mn-lt"/>
                <a:cs typeface="Calibri"/>
              </a:rPr>
              <a:t>Done through prompts, which you click and rate the level of need</a:t>
            </a:r>
          </a:p>
          <a:p>
            <a:pPr marL="628650" lvl="1" indent="-171450">
              <a:buFont typeface="Arial" panose="020B0604020202020204" pitchFamily="34" charset="0"/>
              <a:buChar char="•"/>
            </a:pPr>
            <a:r>
              <a:rPr lang="en-GB" sz="1200" b="0" u="none" dirty="0">
                <a:effectLst/>
                <a:latin typeface="+mn-lt"/>
                <a:cs typeface="Calibri"/>
              </a:rPr>
              <a:t>Brings together all the assessments you’ve completed for a CYP</a:t>
            </a:r>
          </a:p>
          <a:p>
            <a:pPr marL="171450" lvl="0" indent="-171450">
              <a:buFont typeface="Arial" panose="020B0604020202020204" pitchFamily="34" charset="0"/>
              <a:buChar char="•"/>
            </a:pPr>
            <a:r>
              <a:rPr lang="en-GB" sz="1200" b="1" u="none" dirty="0">
                <a:effectLst/>
                <a:latin typeface="+mn-lt"/>
                <a:cs typeface="Calibri"/>
              </a:rPr>
              <a:t>Home confidence</a:t>
            </a:r>
            <a:endParaRPr lang="en-GB" sz="1200" b="0" u="none" dirty="0">
              <a:effectLst/>
              <a:latin typeface="+mn-lt"/>
              <a:cs typeface="Calibri"/>
            </a:endParaRPr>
          </a:p>
          <a:p>
            <a:pPr marL="628650" lvl="1" indent="-171450">
              <a:buFont typeface="Arial" panose="020B0604020202020204" pitchFamily="34" charset="0"/>
              <a:buChar char="•"/>
            </a:pPr>
            <a:r>
              <a:rPr lang="en-GB" sz="1200" b="0" u="none" dirty="0">
                <a:effectLst/>
                <a:latin typeface="+mn-lt"/>
                <a:cs typeface="Calibri"/>
              </a:rPr>
              <a:t>Holistic approach, keeping families involved in this</a:t>
            </a:r>
          </a:p>
          <a:p>
            <a:pPr marL="628650" lvl="1" indent="-171450">
              <a:buFont typeface="Arial" panose="020B0604020202020204" pitchFamily="34" charset="0"/>
              <a:buChar char="•"/>
            </a:pPr>
            <a:r>
              <a:rPr lang="en-GB" sz="1200" b="0" u="none" dirty="0">
                <a:effectLst/>
                <a:latin typeface="+mn-lt"/>
                <a:cs typeface="Calibri"/>
              </a:rPr>
              <a:t>Expectation that at some point in the process, maybe annually or termly, a supported conversation around confidence to meet needs</a:t>
            </a:r>
          </a:p>
          <a:p>
            <a:pPr marL="628650" lvl="1" indent="-171450">
              <a:buFont typeface="Arial" panose="020B0604020202020204" pitchFamily="34" charset="0"/>
              <a:buChar char="•"/>
            </a:pPr>
            <a:r>
              <a:rPr lang="en-GB" sz="1200" b="0" u="none" dirty="0">
                <a:effectLst/>
                <a:latin typeface="Calibri" panose="020F0502020204030204" pitchFamily="34" charset="0"/>
              </a:rPr>
              <a:t>Depends on professional trust so may be approached differently for different CYP</a:t>
            </a:r>
          </a:p>
          <a:p>
            <a:pPr marL="0" lvl="0" indent="0">
              <a:buFont typeface="Arial" panose="020B0604020202020204" pitchFamily="34" charset="0"/>
              <a:buNone/>
            </a:pPr>
            <a:r>
              <a:rPr lang="en-GB" sz="1200" b="0" u="none" dirty="0">
                <a:effectLst/>
                <a:latin typeface="Calibri" panose="020F0502020204030204" pitchFamily="34" charset="0"/>
              </a:rPr>
              <a:t>Both </a:t>
            </a:r>
            <a:r>
              <a:rPr lang="en-GB" sz="1200" b="1" u="none" dirty="0">
                <a:effectLst/>
                <a:latin typeface="Calibri" panose="020F0502020204030204" pitchFamily="34" charset="0"/>
              </a:rPr>
              <a:t>Needs descriptors </a:t>
            </a:r>
            <a:r>
              <a:rPr lang="en-GB" sz="1200" b="0" u="none" dirty="0">
                <a:effectLst/>
                <a:latin typeface="Calibri" panose="020F0502020204030204" pitchFamily="34" charset="0"/>
              </a:rPr>
              <a:t>and </a:t>
            </a:r>
            <a:r>
              <a:rPr lang="en-GB" sz="1200" b="1" u="none" dirty="0">
                <a:effectLst/>
                <a:latin typeface="Calibri" panose="020F0502020204030204" pitchFamily="34" charset="0"/>
              </a:rPr>
              <a:t>Home confidence</a:t>
            </a:r>
            <a:r>
              <a:rPr lang="en-GB" sz="1200" b="0" u="none" dirty="0">
                <a:effectLst/>
                <a:latin typeface="Calibri" panose="020F0502020204030204" pitchFamily="34" charset="0"/>
              </a:rPr>
              <a:t> can be done over time, using a variety of approaches – doesn’t need to be done on one day in an interview style!</a:t>
            </a:r>
          </a:p>
          <a:p>
            <a:pPr marL="171450" marR="0" indent="-171450">
              <a:spcBef>
                <a:spcPts val="0"/>
              </a:spcBef>
              <a:spcAft>
                <a:spcPts val="0"/>
              </a:spcAft>
              <a:buFont typeface="Arial" panose="020B0604020202020204" pitchFamily="34" charset="0"/>
              <a:buChar char="•"/>
            </a:pPr>
            <a:r>
              <a:rPr lang="en-GB" sz="1200" b="1" dirty="0">
                <a:effectLst/>
                <a:latin typeface="Calibri" panose="020F0502020204030204" pitchFamily="34" charset="0"/>
              </a:rPr>
              <a:t>Support planning</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Creates prompts and suggested strategies based on what has been inputted for each CYP</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This can be shared with teachers, TAs, families</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Can provide a basis for multi-disciplinary discussions, e.g. when calling advice lines or speaking with health professionals</a:t>
            </a:r>
          </a:p>
          <a:p>
            <a:endParaRPr lang="en-GB" b="0" dirty="0">
              <a:cs typeface="Calibri"/>
            </a:endParaRPr>
          </a:p>
        </p:txBody>
      </p:sp>
      <p:sp>
        <p:nvSpPr>
          <p:cNvPr id="4" name="Slide Number Placeholder 3"/>
          <p:cNvSpPr>
            <a:spLocks noGrp="1"/>
          </p:cNvSpPr>
          <p:nvPr>
            <p:ph type="sldNum" sz="quarter" idx="5"/>
          </p:nvPr>
        </p:nvSpPr>
        <p:spPr/>
        <p:txBody>
          <a:bodyPr/>
          <a:lstStyle/>
          <a:p>
            <a:fld id="{886D2F37-D7CB-4D5B-8079-0131F80D3F07}" type="slidenum">
              <a:rPr lang="en-GB" smtClean="0"/>
              <a:t>9</a:t>
            </a:fld>
            <a:endParaRPr lang="en-GB"/>
          </a:p>
        </p:txBody>
      </p:sp>
    </p:spTree>
    <p:extLst>
      <p:ext uri="{BB962C8B-B14F-4D97-AF65-F5344CB8AC3E}">
        <p14:creationId xmlns:p14="http://schemas.microsoft.com/office/powerpoint/2010/main" val="3373677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pPr marL="171450" indent="-171450">
              <a:buFont typeface="Arial" panose="020B0604020202020204" pitchFamily="34" charset="0"/>
              <a:buChar char="•"/>
            </a:pPr>
            <a:r>
              <a:rPr lang="en-GB" b="1" dirty="0">
                <a:cs typeface="Calibri"/>
              </a:rPr>
              <a:t>Setting readiness</a:t>
            </a:r>
          </a:p>
          <a:p>
            <a:pPr marL="628650" lvl="1" indent="-171450">
              <a:buFont typeface="Arial" panose="020B0604020202020204" pitchFamily="34" charset="0"/>
              <a:buChar char="•"/>
            </a:pPr>
            <a:r>
              <a:rPr lang="en-GB" b="0" dirty="0">
                <a:cs typeface="Calibri"/>
              </a:rPr>
              <a:t>Ideally completed with other staff, especially SLT</a:t>
            </a:r>
          </a:p>
          <a:p>
            <a:pPr marL="628650" lvl="1" indent="-171450">
              <a:buFont typeface="Arial" panose="020B0604020202020204" pitchFamily="34" charset="0"/>
              <a:buChar char="•"/>
            </a:pPr>
            <a:r>
              <a:rPr lang="en-GB" b="0" dirty="0">
                <a:cs typeface="Calibri"/>
              </a:rPr>
              <a:t>This is a whole-setting tool: we know SENCOs have high levels of knowledge re: strategies and resources</a:t>
            </a:r>
          </a:p>
          <a:p>
            <a:pPr marL="628650" lvl="1" indent="-171450">
              <a:buFont typeface="Arial" panose="020B0604020202020204" pitchFamily="34" charset="0"/>
              <a:buChar char="•"/>
            </a:pPr>
            <a:r>
              <a:rPr lang="en-GB" b="0" dirty="0">
                <a:cs typeface="Calibri"/>
              </a:rPr>
              <a:t>Done through prompts, best fit approach to decide on a generic rating for your setting</a:t>
            </a:r>
          </a:p>
          <a:p>
            <a:pPr marL="628650" lvl="1" indent="-171450">
              <a:buFont typeface="Arial" panose="020B0604020202020204" pitchFamily="34" charset="0"/>
              <a:buChar char="•"/>
            </a:pPr>
            <a:r>
              <a:rPr lang="en-GB" b="0" dirty="0">
                <a:cs typeface="Calibri"/>
              </a:rPr>
              <a:t>Completed annually, or when there are significant changes within your provision</a:t>
            </a:r>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10</a:t>
            </a:fld>
            <a:endParaRPr lang="en-GB"/>
          </a:p>
        </p:txBody>
      </p:sp>
    </p:spTree>
    <p:extLst>
      <p:ext uri="{BB962C8B-B14F-4D97-AF65-F5344CB8AC3E}">
        <p14:creationId xmlns:p14="http://schemas.microsoft.com/office/powerpoint/2010/main" val="4882703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r>
              <a:rPr lang="en-GB" sz="1200" b="1" i="0" u="none" strike="noStrike" dirty="0">
                <a:effectLst/>
                <a:latin typeface="Arial"/>
                <a:cs typeface="Arial"/>
              </a:rPr>
              <a:t>NB: this is the view of the ‘Early Years’ side of the tool</a:t>
            </a:r>
            <a:endParaRPr lang="en-GB" b="1" dirty="0"/>
          </a:p>
        </p:txBody>
      </p:sp>
      <p:sp>
        <p:nvSpPr>
          <p:cNvPr id="4" name="Slide Number Placeholder 3"/>
          <p:cNvSpPr>
            <a:spLocks noGrp="1"/>
          </p:cNvSpPr>
          <p:nvPr>
            <p:ph type="sldNum" sz="quarter" idx="5"/>
          </p:nvPr>
        </p:nvSpPr>
        <p:spPr/>
        <p:txBody>
          <a:bodyPr/>
          <a:lstStyle/>
          <a:p>
            <a:fld id="{886D2F37-D7CB-4D5B-8079-0131F80D3F07}" type="slidenum">
              <a:rPr lang="en-GB" smtClean="0"/>
              <a:t>11</a:t>
            </a:fld>
            <a:endParaRPr lang="en-GB"/>
          </a:p>
        </p:txBody>
      </p:sp>
    </p:spTree>
    <p:extLst>
      <p:ext uri="{BB962C8B-B14F-4D97-AF65-F5344CB8AC3E}">
        <p14:creationId xmlns:p14="http://schemas.microsoft.com/office/powerpoint/2010/main" val="20184502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r>
              <a:rPr lang="en-GB" sz="1200" b="1" i="0" u="none" strike="noStrike" dirty="0">
                <a:effectLst/>
                <a:latin typeface="Arial"/>
                <a:cs typeface="Arial"/>
              </a:rPr>
              <a:t>NB: this is the view of the 5-25 side of the tool</a:t>
            </a:r>
            <a:endParaRPr lang="en-GB" b="1" dirty="0"/>
          </a:p>
        </p:txBody>
      </p:sp>
      <p:sp>
        <p:nvSpPr>
          <p:cNvPr id="4" name="Slide Number Placeholder 3"/>
          <p:cNvSpPr>
            <a:spLocks noGrp="1"/>
          </p:cNvSpPr>
          <p:nvPr>
            <p:ph type="sldNum" sz="quarter" idx="5"/>
          </p:nvPr>
        </p:nvSpPr>
        <p:spPr/>
        <p:txBody>
          <a:bodyPr/>
          <a:lstStyle/>
          <a:p>
            <a:fld id="{886D2F37-D7CB-4D5B-8079-0131F80D3F07}" type="slidenum">
              <a:rPr lang="en-GB" smtClean="0"/>
              <a:t>12</a:t>
            </a:fld>
            <a:endParaRPr lang="en-GB"/>
          </a:p>
        </p:txBody>
      </p:sp>
    </p:spTree>
    <p:extLst>
      <p:ext uri="{BB962C8B-B14F-4D97-AF65-F5344CB8AC3E}">
        <p14:creationId xmlns:p14="http://schemas.microsoft.com/office/powerpoint/2010/main" val="3758648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pPr marL="171450" indent="-171450">
              <a:buFont typeface="Arial" panose="020B0604020202020204" pitchFamily="34" charset="0"/>
              <a:buChar char="•"/>
            </a:pPr>
            <a:r>
              <a:rPr lang="en-GB" sz="1200" b="0" i="0" u="none" strike="noStrike" dirty="0">
                <a:effectLst/>
                <a:latin typeface="Arial"/>
                <a:cs typeface="Arial"/>
              </a:rPr>
              <a:t>The </a:t>
            </a:r>
            <a:r>
              <a:rPr lang="en-GB" sz="1200" b="1" i="1" u="none" strike="noStrike" dirty="0">
                <a:effectLst/>
                <a:latin typeface="Arial"/>
                <a:cs typeface="Arial"/>
              </a:rPr>
              <a:t>point </a:t>
            </a:r>
            <a:r>
              <a:rPr lang="en-GB" sz="1200" b="0" i="0" u="none" strike="noStrike" dirty="0">
                <a:effectLst/>
                <a:latin typeface="Arial"/>
                <a:cs typeface="Arial"/>
              </a:rPr>
              <a:t>of the tool isn’t to ‘score’ yourself, or to get the highest mark</a:t>
            </a:r>
          </a:p>
          <a:p>
            <a:pPr marL="171450" indent="-171450">
              <a:buFont typeface="Arial" panose="020B0604020202020204" pitchFamily="34" charset="0"/>
              <a:buChar char="•"/>
            </a:pPr>
            <a:r>
              <a:rPr lang="en-GB" sz="1200" b="0" i="0" u="none" strike="noStrike" dirty="0">
                <a:effectLst/>
                <a:latin typeface="Arial"/>
                <a:cs typeface="Arial"/>
              </a:rPr>
              <a:t>It’s providing a way of tracking a setting’s own progress within domains, where strengths and areas for development are – you could use this to feed into your CPD planning, the Benchmarking Tool, staff development plan, School Improvement Plan etc</a:t>
            </a:r>
          </a:p>
          <a:p>
            <a:pPr marL="171450" indent="-171450">
              <a:buFont typeface="Arial" panose="020B0604020202020204" pitchFamily="34" charset="0"/>
              <a:buChar char="•"/>
            </a:pPr>
            <a:r>
              <a:rPr lang="en-GB" sz="1200" b="0" i="0" u="none" strike="noStrike" dirty="0">
                <a:effectLst/>
                <a:latin typeface="Arial"/>
                <a:cs typeface="Arial"/>
              </a:rPr>
              <a:t>This data can be seen by Local Authority Administrators: that’s the SENDIAGOs and DSPLs, nobody else can see this</a:t>
            </a:r>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13</a:t>
            </a:fld>
            <a:endParaRPr lang="en-GB"/>
          </a:p>
        </p:txBody>
      </p:sp>
    </p:spTree>
    <p:extLst>
      <p:ext uri="{BB962C8B-B14F-4D97-AF65-F5344CB8AC3E}">
        <p14:creationId xmlns:p14="http://schemas.microsoft.com/office/powerpoint/2010/main" val="31580864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pPr marL="171450" indent="-171450">
              <a:buFont typeface="Arial" panose="020B0604020202020204" pitchFamily="34" charset="0"/>
              <a:buChar char="•"/>
            </a:pPr>
            <a:r>
              <a:rPr lang="en-GB" dirty="0"/>
              <a:t>Local Authority Administrators can see anonymous aggregated data for a setting, i.e. the average score for all CYP with a profile – there is no way of identifying any individuals</a:t>
            </a:r>
          </a:p>
          <a:p>
            <a:pPr marL="171450" indent="-171450">
              <a:buFont typeface="Arial" panose="020B0604020202020204" pitchFamily="34" charset="0"/>
              <a:buChar char="•"/>
            </a:pPr>
            <a:r>
              <a:rPr lang="en-GB" b="1" i="1" dirty="0"/>
              <a:t>Could ask: </a:t>
            </a:r>
            <a:r>
              <a:rPr lang="en-GB" b="0" i="0" dirty="0"/>
              <a:t>how would us seeing this data be useful for you, as settings? What would be most useful for you as an outcome?</a:t>
            </a:r>
            <a:endParaRPr lang="en-GB" b="1" i="1" dirty="0"/>
          </a:p>
        </p:txBody>
      </p:sp>
      <p:sp>
        <p:nvSpPr>
          <p:cNvPr id="4" name="Slide Number Placeholder 3"/>
          <p:cNvSpPr>
            <a:spLocks noGrp="1"/>
          </p:cNvSpPr>
          <p:nvPr>
            <p:ph type="sldNum" sz="quarter" idx="5"/>
          </p:nvPr>
        </p:nvSpPr>
        <p:spPr/>
        <p:txBody>
          <a:bodyPr/>
          <a:lstStyle/>
          <a:p>
            <a:fld id="{886D2F37-D7CB-4D5B-8079-0131F80D3F07}" type="slidenum">
              <a:rPr lang="en-GB" smtClean="0"/>
              <a:t>14</a:t>
            </a:fld>
            <a:endParaRPr lang="en-GB"/>
          </a:p>
        </p:txBody>
      </p:sp>
    </p:spTree>
    <p:extLst>
      <p:ext uri="{BB962C8B-B14F-4D97-AF65-F5344CB8AC3E}">
        <p14:creationId xmlns:p14="http://schemas.microsoft.com/office/powerpoint/2010/main" val="12674183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15</a:t>
            </a:fld>
            <a:endParaRPr lang="en-GB"/>
          </a:p>
        </p:txBody>
      </p:sp>
    </p:spTree>
    <p:extLst>
      <p:ext uri="{BB962C8B-B14F-4D97-AF65-F5344CB8AC3E}">
        <p14:creationId xmlns:p14="http://schemas.microsoft.com/office/powerpoint/2010/main" val="27602485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16</a:t>
            </a:fld>
            <a:endParaRPr lang="en-GB"/>
          </a:p>
        </p:txBody>
      </p:sp>
    </p:spTree>
    <p:extLst>
      <p:ext uri="{BB962C8B-B14F-4D97-AF65-F5344CB8AC3E}">
        <p14:creationId xmlns:p14="http://schemas.microsoft.com/office/powerpoint/2010/main" val="2293747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sz="1200" b="1" i="0" u="none" strike="noStrike" dirty="0">
              <a:effectLst/>
              <a:latin typeface="Arial"/>
              <a:cs typeface="Calibri"/>
            </a:endParaRPr>
          </a:p>
          <a:p>
            <a:pPr marL="171450" lvl="0" indent="-171450">
              <a:buFont typeface="Arial" panose="020B0604020202020204" pitchFamily="34" charset="0"/>
              <a:buChar char="•"/>
            </a:pPr>
            <a:r>
              <a:rPr lang="en-GB" b="1" dirty="0">
                <a:cs typeface="Calibri"/>
              </a:rPr>
              <a:t>Needs descriptors</a:t>
            </a:r>
            <a:endParaRPr lang="en-GB" b="0" dirty="0">
              <a:cs typeface="Calibri"/>
            </a:endParaRPr>
          </a:p>
          <a:p>
            <a:pPr marL="628650" lvl="1" indent="-171450">
              <a:buFont typeface="Arial" panose="020B0604020202020204" pitchFamily="34" charset="0"/>
              <a:buChar char="•"/>
            </a:pPr>
            <a:r>
              <a:rPr lang="en-GB" b="0" dirty="0">
                <a:cs typeface="Calibri"/>
              </a:rPr>
              <a:t>The CYP’s needs profile</a:t>
            </a:r>
          </a:p>
          <a:p>
            <a:pPr marL="628650" lvl="1" indent="-171450">
              <a:buFont typeface="Arial" panose="020B0604020202020204" pitchFamily="34" charset="0"/>
              <a:buChar char="•"/>
            </a:pPr>
            <a:r>
              <a:rPr lang="en-GB" b="0" dirty="0">
                <a:cs typeface="Calibri"/>
              </a:rPr>
              <a:t>Can be completed wholly or in part by anyone – in line with good practice, the SENCO should have oversight of all pupils on the SEND register, and teachers should have oversight of all CYP in their class</a:t>
            </a:r>
            <a:r>
              <a:rPr lang="en-GB" sz="1200" b="0" u="none" dirty="0">
                <a:effectLst/>
                <a:latin typeface="+mn-lt"/>
                <a:cs typeface="Calibri"/>
              </a:rPr>
              <a:t>/subject</a:t>
            </a:r>
          </a:p>
          <a:p>
            <a:pPr marL="628650" lvl="1" indent="-171450">
              <a:buFont typeface="Arial" panose="020B0604020202020204" pitchFamily="34" charset="0"/>
              <a:buChar char="•"/>
            </a:pPr>
            <a:r>
              <a:rPr lang="en-GB" sz="1200" b="0" u="none" dirty="0">
                <a:effectLst/>
                <a:latin typeface="+mn-lt"/>
                <a:cs typeface="Calibri"/>
              </a:rPr>
              <a:t>Done through prompts, which you click and rate the level of need</a:t>
            </a:r>
          </a:p>
          <a:p>
            <a:pPr marL="628650" lvl="1" indent="-171450">
              <a:buFont typeface="Arial" panose="020B0604020202020204" pitchFamily="34" charset="0"/>
              <a:buChar char="•"/>
            </a:pPr>
            <a:r>
              <a:rPr lang="en-GB" sz="1200" b="0" u="none" dirty="0">
                <a:effectLst/>
                <a:latin typeface="+mn-lt"/>
                <a:cs typeface="Calibri"/>
              </a:rPr>
              <a:t>Brings together all the assessments you’ve completed for a CYP</a:t>
            </a:r>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17</a:t>
            </a:fld>
            <a:endParaRPr lang="en-GB"/>
          </a:p>
        </p:txBody>
      </p:sp>
    </p:spTree>
    <p:extLst>
      <p:ext uri="{BB962C8B-B14F-4D97-AF65-F5344CB8AC3E}">
        <p14:creationId xmlns:p14="http://schemas.microsoft.com/office/powerpoint/2010/main" val="4097838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18</a:t>
            </a:fld>
            <a:endParaRPr lang="en-GB"/>
          </a:p>
        </p:txBody>
      </p:sp>
    </p:spTree>
    <p:extLst>
      <p:ext uri="{BB962C8B-B14F-4D97-AF65-F5344CB8AC3E}">
        <p14:creationId xmlns:p14="http://schemas.microsoft.com/office/powerpoint/2010/main" val="3196293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19</a:t>
            </a:fld>
            <a:endParaRPr lang="en-GB"/>
          </a:p>
        </p:txBody>
      </p:sp>
    </p:spTree>
    <p:extLst>
      <p:ext uri="{BB962C8B-B14F-4D97-AF65-F5344CB8AC3E}">
        <p14:creationId xmlns:p14="http://schemas.microsoft.com/office/powerpoint/2010/main" val="4632983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20</a:t>
            </a:fld>
            <a:endParaRPr lang="en-GB"/>
          </a:p>
        </p:txBody>
      </p:sp>
    </p:spTree>
    <p:extLst>
      <p:ext uri="{BB962C8B-B14F-4D97-AF65-F5344CB8AC3E}">
        <p14:creationId xmlns:p14="http://schemas.microsoft.com/office/powerpoint/2010/main" val="33903940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pPr marL="171450" marR="0" indent="-171450">
              <a:spcBef>
                <a:spcPts val="0"/>
              </a:spcBef>
              <a:spcAft>
                <a:spcPts val="0"/>
              </a:spcAft>
              <a:buFont typeface="Arial" panose="020B0604020202020204" pitchFamily="34" charset="0"/>
              <a:buChar char="•"/>
            </a:pPr>
            <a:r>
              <a:rPr lang="en-GB" sz="1200" b="1" dirty="0">
                <a:effectLst/>
                <a:latin typeface="Calibri" panose="020F0502020204030204" pitchFamily="34" charset="0"/>
              </a:rPr>
              <a:t>Support planning</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Creates prompts and suggested strategies based on what has been inputted for each CYP</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This can be shared with teachers, TAs, families</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Can provide a basis for multi-disciplinary discussions, e.g. when calling advice lines or speaking with health professionals</a:t>
            </a:r>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21</a:t>
            </a:fld>
            <a:endParaRPr lang="en-GB"/>
          </a:p>
        </p:txBody>
      </p:sp>
    </p:spTree>
    <p:extLst>
      <p:ext uri="{BB962C8B-B14F-4D97-AF65-F5344CB8AC3E}">
        <p14:creationId xmlns:p14="http://schemas.microsoft.com/office/powerpoint/2010/main" val="36333130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22</a:t>
            </a:fld>
            <a:endParaRPr lang="en-GB"/>
          </a:p>
        </p:txBody>
      </p:sp>
    </p:spTree>
    <p:extLst>
      <p:ext uri="{BB962C8B-B14F-4D97-AF65-F5344CB8AC3E}">
        <p14:creationId xmlns:p14="http://schemas.microsoft.com/office/powerpoint/2010/main" val="609384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23</a:t>
            </a:fld>
            <a:endParaRPr lang="en-GB"/>
          </a:p>
        </p:txBody>
      </p:sp>
    </p:spTree>
    <p:extLst>
      <p:ext uri="{BB962C8B-B14F-4D97-AF65-F5344CB8AC3E}">
        <p14:creationId xmlns:p14="http://schemas.microsoft.com/office/powerpoint/2010/main" val="20180013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24</a:t>
            </a:fld>
            <a:endParaRPr lang="en-GB"/>
          </a:p>
        </p:txBody>
      </p:sp>
    </p:spTree>
    <p:extLst>
      <p:ext uri="{BB962C8B-B14F-4D97-AF65-F5344CB8AC3E}">
        <p14:creationId xmlns:p14="http://schemas.microsoft.com/office/powerpoint/2010/main" val="37963007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25</a:t>
            </a:fld>
            <a:endParaRPr lang="en-GB"/>
          </a:p>
        </p:txBody>
      </p:sp>
    </p:spTree>
    <p:extLst>
      <p:ext uri="{BB962C8B-B14F-4D97-AF65-F5344CB8AC3E}">
        <p14:creationId xmlns:p14="http://schemas.microsoft.com/office/powerpoint/2010/main" val="19224107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26</a:t>
            </a:fld>
            <a:endParaRPr lang="en-GB"/>
          </a:p>
        </p:txBody>
      </p:sp>
    </p:spTree>
    <p:extLst>
      <p:ext uri="{BB962C8B-B14F-4D97-AF65-F5344CB8AC3E}">
        <p14:creationId xmlns:p14="http://schemas.microsoft.com/office/powerpoint/2010/main" val="25733863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pPr marL="171450" marR="0"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This is what the </a:t>
            </a:r>
            <a:r>
              <a:rPr lang="en-GB" sz="1200" b="1" dirty="0">
                <a:effectLst/>
                <a:latin typeface="Calibri" panose="020F0502020204030204" pitchFamily="34" charset="0"/>
              </a:rPr>
              <a:t>radar </a:t>
            </a:r>
            <a:r>
              <a:rPr lang="en-GB" sz="1200" b="0" dirty="0">
                <a:effectLst/>
                <a:latin typeface="Calibri" panose="020F0502020204030204" pitchFamily="34" charset="0"/>
              </a:rPr>
              <a:t>looks like</a:t>
            </a:r>
          </a:p>
          <a:p>
            <a:pPr marL="171450" marR="0"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It has 5 axes, 0-10 from the centre</a:t>
            </a:r>
          </a:p>
          <a:p>
            <a:pPr marL="171450" marR="0" indent="-171450">
              <a:spcBef>
                <a:spcPts val="0"/>
              </a:spcBef>
              <a:spcAft>
                <a:spcPts val="0"/>
              </a:spcAft>
              <a:buFont typeface="Arial" panose="020B0604020202020204" pitchFamily="34" charset="0"/>
              <a:buChar char="•"/>
            </a:pPr>
            <a:r>
              <a:rPr lang="en-GB" sz="1200" b="1" dirty="0">
                <a:effectLst/>
                <a:latin typeface="Calibri" panose="020F0502020204030204" pitchFamily="34" charset="0"/>
              </a:rPr>
              <a:t>CYP need </a:t>
            </a:r>
            <a:r>
              <a:rPr lang="en-GB" sz="1200" b="0" dirty="0">
                <a:effectLst/>
                <a:latin typeface="Calibri" panose="020F0502020204030204" pitchFamily="34" charset="0"/>
              </a:rPr>
              <a:t>0 = very little need in this domain / 10 = high need in this domain</a:t>
            </a:r>
          </a:p>
          <a:p>
            <a:pPr marL="171450" marR="0" indent="-171450">
              <a:spcBef>
                <a:spcPts val="0"/>
              </a:spcBef>
              <a:spcAft>
                <a:spcPts val="0"/>
              </a:spcAft>
              <a:buFont typeface="Arial" panose="020B0604020202020204" pitchFamily="34" charset="0"/>
              <a:buChar char="•"/>
            </a:pPr>
            <a:r>
              <a:rPr lang="en-GB" sz="1200" b="1" dirty="0">
                <a:effectLst/>
                <a:latin typeface="Calibri" panose="020F0502020204030204" pitchFamily="34" charset="0"/>
              </a:rPr>
              <a:t>Setting readiness </a:t>
            </a:r>
            <a:r>
              <a:rPr lang="en-GB" sz="1200" b="0" dirty="0">
                <a:effectLst/>
                <a:latin typeface="Calibri" panose="020F0502020204030204" pitchFamily="34" charset="0"/>
              </a:rPr>
              <a:t>0 = no provision for this domain / 10 = highly specialist provision</a:t>
            </a:r>
          </a:p>
          <a:p>
            <a:pPr marL="171450" marR="0" indent="-171450">
              <a:spcBef>
                <a:spcPts val="0"/>
              </a:spcBef>
              <a:spcAft>
                <a:spcPts val="0"/>
              </a:spcAft>
              <a:buFont typeface="Arial" panose="020B0604020202020204" pitchFamily="34" charset="0"/>
              <a:buChar char="•"/>
            </a:pPr>
            <a:r>
              <a:rPr lang="en-GB" sz="1200" b="1" dirty="0">
                <a:effectLst/>
                <a:latin typeface="Calibri" panose="020F0502020204030204" pitchFamily="34" charset="0"/>
              </a:rPr>
              <a:t>Home confidence </a:t>
            </a:r>
            <a:r>
              <a:rPr lang="en-GB" sz="1200" b="0" dirty="0">
                <a:effectLst/>
                <a:latin typeface="Calibri" panose="020F0502020204030204" pitchFamily="34" charset="0"/>
              </a:rPr>
              <a:t>0 = low confidence, no successful strategies / 10 = highly confident, lots of successful strategies</a:t>
            </a:r>
            <a:endParaRPr lang="en-GB" sz="1200" b="1" dirty="0">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7381ED90-971C-4442-B879-FDE8BECDC66C}" type="slidenum">
              <a:rPr lang="en-US" smtClean="0"/>
              <a:t>27</a:t>
            </a:fld>
            <a:endParaRPr lang="en-US"/>
          </a:p>
        </p:txBody>
      </p:sp>
    </p:spTree>
    <p:extLst>
      <p:ext uri="{BB962C8B-B14F-4D97-AF65-F5344CB8AC3E}">
        <p14:creationId xmlns:p14="http://schemas.microsoft.com/office/powerpoint/2010/main" val="41478315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and Champion answer any Qs together</a:t>
            </a:r>
          </a:p>
        </p:txBody>
      </p:sp>
      <p:sp>
        <p:nvSpPr>
          <p:cNvPr id="4" name="Slide Number Placeholder 3"/>
          <p:cNvSpPr>
            <a:spLocks noGrp="1"/>
          </p:cNvSpPr>
          <p:nvPr>
            <p:ph type="sldNum" sz="quarter" idx="5"/>
          </p:nvPr>
        </p:nvSpPr>
        <p:spPr/>
        <p:txBody>
          <a:bodyPr/>
          <a:lstStyle/>
          <a:p>
            <a:fld id="{7381ED90-971C-4442-B879-FDE8BECDC66C}" type="slidenum">
              <a:rPr lang="en-US" smtClean="0"/>
              <a:t>28</a:t>
            </a:fld>
            <a:endParaRPr lang="en-US"/>
          </a:p>
        </p:txBody>
      </p:sp>
    </p:spTree>
    <p:extLst>
      <p:ext uri="{BB962C8B-B14F-4D97-AF65-F5344CB8AC3E}">
        <p14:creationId xmlns:p14="http://schemas.microsoft.com/office/powerpoint/2010/main" val="844898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Champion (e.g. DSPL Manager / SEND Lead)</a:t>
            </a:r>
          </a:p>
          <a:p>
            <a:pPr marL="171450" indent="-171450">
              <a:buFont typeface="Arial" panose="020B0604020202020204" pitchFamily="34" charset="0"/>
              <a:buChar char="•"/>
            </a:pPr>
            <a:r>
              <a:rPr lang="en-US" dirty="0">
                <a:cs typeface="Calibri"/>
              </a:rPr>
              <a:t>Examples are from real schools in Hertfordshire</a:t>
            </a:r>
          </a:p>
          <a:p>
            <a:pPr marL="171450" indent="-171450">
              <a:buFont typeface="Arial" panose="020B0604020202020204" pitchFamily="34" charset="0"/>
              <a:buChar char="•"/>
            </a:pPr>
            <a:r>
              <a:rPr lang="en-US" dirty="0">
                <a:cs typeface="Calibri"/>
              </a:rPr>
              <a:t>This was used for Michael’s AR, and threw up ideas for new strategies</a:t>
            </a:r>
          </a:p>
          <a:p>
            <a:pPr marL="171450" indent="-171450">
              <a:buFont typeface="Arial" panose="020B0604020202020204" pitchFamily="34" charset="0"/>
              <a:buChar char="•"/>
            </a:pPr>
            <a:r>
              <a:rPr lang="en-US" dirty="0">
                <a:cs typeface="Calibri"/>
              </a:rPr>
              <a:t>Staff working with Michael had the opportunity to read through statements and offer a clearer rating than previously</a:t>
            </a:r>
          </a:p>
          <a:p>
            <a:pPr marL="171450" indent="-171450">
              <a:buFont typeface="Arial" panose="020B0604020202020204" pitchFamily="34" charset="0"/>
              <a:buChar char="•"/>
            </a:pPr>
            <a:r>
              <a:rPr lang="en-US" dirty="0">
                <a:cs typeface="Calibri"/>
              </a:rPr>
              <a:t>Note: where needs meet exactly, there is no room for an increase in need</a:t>
            </a:r>
          </a:p>
          <a:p>
            <a:pPr marL="171450" indent="-171450">
              <a:buFont typeface="Arial" panose="020B0604020202020204" pitchFamily="34" charset="0"/>
              <a:buChar char="•"/>
            </a:pPr>
            <a:r>
              <a:rPr lang="en-US" dirty="0">
                <a:cs typeface="Calibri"/>
              </a:rPr>
              <a:t>On average, we would anticipate mainstream schools rate themselves between 4-6 (maybe 7)</a:t>
            </a:r>
          </a:p>
          <a:p>
            <a:pPr marL="171450" indent="-171450">
              <a:buFont typeface="Arial" panose="020B0604020202020204" pitchFamily="34" charset="0"/>
              <a:buChar char="•"/>
            </a:pPr>
            <a:r>
              <a:rPr lang="en-US" dirty="0">
                <a:cs typeface="Calibri"/>
              </a:rPr>
              <a:t>A reminder that the ratings are to inform practice – this is at the heart of the tool</a:t>
            </a:r>
          </a:p>
        </p:txBody>
      </p:sp>
      <p:sp>
        <p:nvSpPr>
          <p:cNvPr id="4" name="Slide Number Placeholder 3"/>
          <p:cNvSpPr>
            <a:spLocks noGrp="1"/>
          </p:cNvSpPr>
          <p:nvPr>
            <p:ph type="sldNum" sz="quarter" idx="5"/>
          </p:nvPr>
        </p:nvSpPr>
        <p:spPr/>
        <p:txBody>
          <a:bodyPr/>
          <a:lstStyle/>
          <a:p>
            <a:fld id="{886D2F37-D7CB-4D5B-8079-0131F80D3F07}" type="slidenum">
              <a:rPr lang="en-GB" smtClean="0"/>
              <a:t>29</a:t>
            </a:fld>
            <a:endParaRPr lang="en-GB"/>
          </a:p>
        </p:txBody>
      </p:sp>
    </p:spTree>
    <p:extLst>
      <p:ext uri="{BB962C8B-B14F-4D97-AF65-F5344CB8AC3E}">
        <p14:creationId xmlns:p14="http://schemas.microsoft.com/office/powerpoint/2010/main" val="10091294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Champion (e.g. DSPL Manager / SEND Lead)</a:t>
            </a:r>
          </a:p>
          <a:p>
            <a:pPr marL="171450" indent="-171450">
              <a:buFont typeface="Arial" panose="020B0604020202020204" pitchFamily="34" charset="0"/>
              <a:buChar char="•"/>
            </a:pPr>
            <a:r>
              <a:rPr lang="en-US" dirty="0">
                <a:cs typeface="Calibri"/>
              </a:rPr>
              <a:t>Examples are from real schools in Hertfordshire</a:t>
            </a:r>
          </a:p>
          <a:p>
            <a:pPr marL="171450" indent="-171450">
              <a:buFont typeface="Arial" panose="020B0604020202020204" pitchFamily="34" charset="0"/>
              <a:buChar char="•"/>
            </a:pPr>
            <a:r>
              <a:rPr lang="en-US" dirty="0">
                <a:cs typeface="Calibri"/>
              </a:rPr>
              <a:t>Completed to support transition from EYs setting to primary</a:t>
            </a:r>
          </a:p>
          <a:p>
            <a:pPr marL="171450" indent="-171450">
              <a:buFont typeface="Arial" panose="020B0604020202020204" pitchFamily="34" charset="0"/>
              <a:buChar char="•"/>
            </a:pPr>
            <a:r>
              <a:rPr lang="en-US" dirty="0">
                <a:cs typeface="Calibri"/>
              </a:rPr>
              <a:t>The Nursey is working really well and has the right strategies, his needs are being met</a:t>
            </a:r>
          </a:p>
          <a:p>
            <a:pPr marL="171450" indent="-171450">
              <a:buFont typeface="Arial" panose="020B0604020202020204" pitchFamily="34" charset="0"/>
              <a:buChar char="•"/>
            </a:pPr>
            <a:r>
              <a:rPr lang="en-US" dirty="0">
                <a:cs typeface="Calibri"/>
              </a:rPr>
              <a:t>On average, we would anticipate mainstream schools rate themselves between 4-6 (maybe 7)</a:t>
            </a:r>
          </a:p>
          <a:p>
            <a:pPr marL="171450" indent="-171450">
              <a:buFont typeface="Arial" panose="020B0604020202020204" pitchFamily="34" charset="0"/>
              <a:buChar char="•"/>
            </a:pPr>
            <a:r>
              <a:rPr lang="en-US" dirty="0">
                <a:cs typeface="Calibri"/>
              </a:rPr>
              <a:t>A reminder that the ratings are to inform practice – this is at the heart of the tool</a:t>
            </a:r>
          </a:p>
        </p:txBody>
      </p:sp>
      <p:sp>
        <p:nvSpPr>
          <p:cNvPr id="4" name="Slide Number Placeholder 3"/>
          <p:cNvSpPr>
            <a:spLocks noGrp="1"/>
          </p:cNvSpPr>
          <p:nvPr>
            <p:ph type="sldNum" sz="quarter" idx="5"/>
          </p:nvPr>
        </p:nvSpPr>
        <p:spPr/>
        <p:txBody>
          <a:bodyPr/>
          <a:lstStyle/>
          <a:p>
            <a:fld id="{886D2F37-D7CB-4D5B-8079-0131F80D3F07}" type="slidenum">
              <a:rPr lang="en-GB" smtClean="0"/>
              <a:t>30</a:t>
            </a:fld>
            <a:endParaRPr lang="en-GB"/>
          </a:p>
        </p:txBody>
      </p:sp>
    </p:spTree>
    <p:extLst>
      <p:ext uri="{BB962C8B-B14F-4D97-AF65-F5344CB8AC3E}">
        <p14:creationId xmlns:p14="http://schemas.microsoft.com/office/powerpoint/2010/main" val="738687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Champion (e.g. DSPL Manager / SEND Lead)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cs typeface="Calibri"/>
              </a:rPr>
              <a:t>Background: this one used when parents expressed concern about the disparity between presentation at home and presentation at school; worried about transition to secondary school</a:t>
            </a:r>
          </a:p>
        </p:txBody>
      </p:sp>
      <p:sp>
        <p:nvSpPr>
          <p:cNvPr id="4" name="Slide Number Placeholder 3"/>
          <p:cNvSpPr>
            <a:spLocks noGrp="1"/>
          </p:cNvSpPr>
          <p:nvPr>
            <p:ph type="sldNum" sz="quarter" idx="5"/>
          </p:nvPr>
        </p:nvSpPr>
        <p:spPr/>
        <p:txBody>
          <a:bodyPr/>
          <a:lstStyle/>
          <a:p>
            <a:fld id="{886D2F37-D7CB-4D5B-8079-0131F80D3F07}" type="slidenum">
              <a:rPr lang="en-GB" smtClean="0"/>
              <a:t>31</a:t>
            </a:fld>
            <a:endParaRPr lang="en-GB"/>
          </a:p>
        </p:txBody>
      </p:sp>
    </p:spTree>
    <p:extLst>
      <p:ext uri="{BB962C8B-B14F-4D97-AF65-F5344CB8AC3E}">
        <p14:creationId xmlns:p14="http://schemas.microsoft.com/office/powerpoint/2010/main" val="9568014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Champion (e.g. DSPL Manager / SEND Lead)</a:t>
            </a:r>
          </a:p>
          <a:p>
            <a:pPr marL="171450" indent="-171450">
              <a:buFont typeface="Arial" panose="020B0604020202020204" pitchFamily="34" charset="0"/>
              <a:buChar char="•"/>
            </a:pPr>
            <a:r>
              <a:rPr lang="en-US" dirty="0">
                <a:cs typeface="Calibri"/>
              </a:rPr>
              <a:t>Setting was looking at their own provision in terms of Oscar’s needs; had discussed with family but not yet had that more in-depth discussion around Home Confidence</a:t>
            </a:r>
          </a:p>
          <a:p>
            <a:pPr marL="171450" indent="-171450">
              <a:buFont typeface="Arial" panose="020B0604020202020204" pitchFamily="34" charset="0"/>
              <a:buChar char="•"/>
            </a:pPr>
            <a:r>
              <a:rPr lang="en-US" dirty="0">
                <a:cs typeface="Calibri"/>
              </a:rPr>
              <a:t>NB most points are meeting his needs exactly – future-proof?</a:t>
            </a:r>
          </a:p>
        </p:txBody>
      </p:sp>
      <p:sp>
        <p:nvSpPr>
          <p:cNvPr id="4" name="Slide Number Placeholder 3"/>
          <p:cNvSpPr>
            <a:spLocks noGrp="1"/>
          </p:cNvSpPr>
          <p:nvPr>
            <p:ph type="sldNum" sz="quarter" idx="5"/>
          </p:nvPr>
        </p:nvSpPr>
        <p:spPr/>
        <p:txBody>
          <a:bodyPr/>
          <a:lstStyle/>
          <a:p>
            <a:fld id="{886D2F37-D7CB-4D5B-8079-0131F80D3F07}" type="slidenum">
              <a:rPr lang="en-GB" smtClean="0"/>
              <a:t>32</a:t>
            </a:fld>
            <a:endParaRPr lang="en-GB"/>
          </a:p>
        </p:txBody>
      </p:sp>
    </p:spTree>
    <p:extLst>
      <p:ext uri="{BB962C8B-B14F-4D97-AF65-F5344CB8AC3E}">
        <p14:creationId xmlns:p14="http://schemas.microsoft.com/office/powerpoint/2010/main" val="390602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cs typeface="Calibri"/>
              </a:rPr>
              <a:t>SENDIAGO </a:t>
            </a:r>
            <a:r>
              <a:rPr lang="en-GB" sz="1800" b="0" i="0" u="none" strike="noStrike" dirty="0">
                <a:effectLst/>
                <a:latin typeface="Arial"/>
                <a:cs typeface="Arial"/>
              </a:rPr>
              <a:t>(Katy/Latoya/Sarah/</a:t>
            </a:r>
            <a:r>
              <a:rPr lang="en-GB" sz="1800" b="0" i="0" u="none" strike="noStrike" dirty="0" err="1">
                <a:effectLst/>
                <a:latin typeface="Arial"/>
                <a:cs typeface="Arial"/>
              </a:rPr>
              <a:t>Su</a:t>
            </a:r>
            <a:r>
              <a:rPr lang="en-GB" sz="1800" b="0" i="0" u="none" strike="noStrike" dirty="0">
                <a:effectLst/>
                <a:latin typeface="Arial"/>
                <a:cs typeface="Arial"/>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dirty="0">
                <a:effectLst/>
                <a:latin typeface="Arial"/>
                <a:cs typeface="Arial"/>
              </a:rPr>
              <a:t>Can use for the entire APDR process, and use it as your evidencing tool</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12A6DB-87F1-7341-A3DB-0C2CCF6D49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62160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pPr marL="171450" indent="-171450">
              <a:buFont typeface="Arial" panose="020B0604020202020204" pitchFamily="34" charset="0"/>
              <a:buChar char="•"/>
            </a:pPr>
            <a:r>
              <a:rPr lang="en-GB" dirty="0"/>
              <a:t>Some of the ways schools have used VSEND</a:t>
            </a:r>
          </a:p>
          <a:p>
            <a:pPr marL="171450" indent="-171450">
              <a:buFont typeface="Arial" panose="020B0604020202020204" pitchFamily="34" charset="0"/>
              <a:buChar char="•"/>
            </a:pPr>
            <a:r>
              <a:rPr lang="en-GB" dirty="0"/>
              <a:t>Not an exhaustive list, nor is it instructional </a:t>
            </a:r>
            <a:r>
              <a:rPr lang="en-GB" dirty="0">
                <a:sym typeface="Wingdings" panose="05000000000000000000" pitchFamily="2" charset="2"/>
              </a:rPr>
              <a:t></a:t>
            </a:r>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34</a:t>
            </a:fld>
            <a:endParaRPr lang="en-GB"/>
          </a:p>
        </p:txBody>
      </p:sp>
    </p:spTree>
    <p:extLst>
      <p:ext uri="{BB962C8B-B14F-4D97-AF65-F5344CB8AC3E}">
        <p14:creationId xmlns:p14="http://schemas.microsoft.com/office/powerpoint/2010/main" val="12476942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ways in which VSEND and the provision document complement each other</a:t>
            </a:r>
          </a:p>
        </p:txBody>
      </p:sp>
      <p:sp>
        <p:nvSpPr>
          <p:cNvPr id="4" name="Slide Number Placeholder 3"/>
          <p:cNvSpPr>
            <a:spLocks noGrp="1"/>
          </p:cNvSpPr>
          <p:nvPr>
            <p:ph type="sldNum" sz="quarter" idx="5"/>
          </p:nvPr>
        </p:nvSpPr>
        <p:spPr/>
        <p:txBody>
          <a:bodyPr/>
          <a:lstStyle/>
          <a:p>
            <a:fld id="{886D2F37-D7CB-4D5B-8079-0131F80D3F07}" type="slidenum">
              <a:rPr lang="en-GB" smtClean="0"/>
              <a:t>35</a:t>
            </a:fld>
            <a:endParaRPr lang="en-GB"/>
          </a:p>
        </p:txBody>
      </p:sp>
    </p:spTree>
    <p:extLst>
      <p:ext uri="{BB962C8B-B14F-4D97-AF65-F5344CB8AC3E}">
        <p14:creationId xmlns:p14="http://schemas.microsoft.com/office/powerpoint/2010/main" val="20082238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dirty="0">
                <a:effectLst/>
                <a:latin typeface="Arial"/>
                <a:cs typeface="Arial"/>
              </a:rPr>
              <a:t>Lots of tools available in </a:t>
            </a:r>
            <a:r>
              <a:rPr lang="en-GB" sz="1200" b="0" i="0" u="none" strike="noStrike" dirty="0" err="1">
                <a:effectLst/>
                <a:latin typeface="Arial"/>
                <a:cs typeface="Arial"/>
              </a:rPr>
              <a:t>Hertfordsire</a:t>
            </a:r>
            <a:r>
              <a:rPr lang="en-GB" sz="1200" b="0" i="0" u="none" strike="noStrike" dirty="0">
                <a:effectLst/>
                <a:latin typeface="Arial"/>
                <a:cs typeface="Arial"/>
              </a:rPr>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dirty="0">
                <a:effectLst/>
                <a:latin typeface="Arial"/>
                <a:cs typeface="Arial"/>
              </a:rPr>
              <a:t>The vision is at the centre – you can use VSEND as the thing sitting in the middle of all these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dirty="0">
                <a:effectLst/>
                <a:latin typeface="Arial"/>
                <a:cs typeface="Arial"/>
              </a:rPr>
              <a:t>A look at how the other tools are all different, and how they work together as a suite</a:t>
            </a:r>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36</a:t>
            </a:fld>
            <a:endParaRPr lang="en-GB"/>
          </a:p>
        </p:txBody>
      </p:sp>
    </p:spTree>
    <p:extLst>
      <p:ext uri="{BB962C8B-B14F-4D97-AF65-F5344CB8AC3E}">
        <p14:creationId xmlns:p14="http://schemas.microsoft.com/office/powerpoint/2010/main" val="33106891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886D2F37-D7CB-4D5B-8079-0131F80D3F07}" type="slidenum">
              <a:rPr lang="en-GB" smtClean="0"/>
              <a:t>37</a:t>
            </a:fld>
            <a:endParaRPr lang="en-GB"/>
          </a:p>
        </p:txBody>
      </p:sp>
    </p:spTree>
    <p:extLst>
      <p:ext uri="{BB962C8B-B14F-4D97-AF65-F5344CB8AC3E}">
        <p14:creationId xmlns:p14="http://schemas.microsoft.com/office/powerpoint/2010/main" val="42884368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Champion (e.g. </a:t>
            </a:r>
            <a:r>
              <a:rPr lang="en-GB" b="0">
                <a:cs typeface="Calibri"/>
              </a:rPr>
              <a:t>DSPL Manager / SEND Lead)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This </a:t>
            </a:r>
            <a:r>
              <a:rPr lang="en-GB" dirty="0"/>
              <a:t>is where we would like to be in a few years’ time!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Lots of this is already happening in one way or another – it’s hoped VSEND will allow consistency of approach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381ED90-971C-4442-B879-FDE8BECDC6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52067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p:txBody>
      </p:sp>
      <p:sp>
        <p:nvSpPr>
          <p:cNvPr id="4" name="Slide Number Placeholder 3"/>
          <p:cNvSpPr>
            <a:spLocks noGrp="1"/>
          </p:cNvSpPr>
          <p:nvPr>
            <p:ph type="sldNum" sz="quarter" idx="5"/>
          </p:nvPr>
        </p:nvSpPr>
        <p:spPr/>
        <p:txBody>
          <a:bodyPr/>
          <a:lstStyle/>
          <a:p>
            <a:fld id="{116C4F29-5267-401C-BE14-9AA35764CE4E}" type="slidenum">
              <a:rPr lang="en-GB" smtClean="0"/>
              <a:t>39</a:t>
            </a:fld>
            <a:endParaRPr lang="en-GB"/>
          </a:p>
        </p:txBody>
      </p:sp>
    </p:spTree>
    <p:extLst>
      <p:ext uri="{BB962C8B-B14F-4D97-AF65-F5344CB8AC3E}">
        <p14:creationId xmlns:p14="http://schemas.microsoft.com/office/powerpoint/2010/main" val="34586129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40</a:t>
            </a:fld>
            <a:endParaRPr lang="en-GB"/>
          </a:p>
        </p:txBody>
      </p:sp>
    </p:spTree>
    <p:extLst>
      <p:ext uri="{BB962C8B-B14F-4D97-AF65-F5344CB8AC3E}">
        <p14:creationId xmlns:p14="http://schemas.microsoft.com/office/powerpoint/2010/main" val="316760288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86D2F37-D7CB-4D5B-8079-0131F80D3F0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90329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chart" Target="../charts/chart1.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chart" Target="../charts/chart2.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chart" Target="../charts/chart3.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 Blu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C2CA151-B3C0-F74A-B015-7F46ABD36D3D}"/>
              </a:ext>
            </a:extLst>
          </p:cNvPr>
          <p:cNvSpPr/>
          <p:nvPr userDrawn="1"/>
        </p:nvSpPr>
        <p:spPr>
          <a:xfrm>
            <a:off x="0" y="0"/>
            <a:ext cx="9153525" cy="6858000"/>
          </a:xfrm>
          <a:prstGeom prst="rect">
            <a:avLst/>
          </a:prstGeom>
          <a:gradFill flip="none" rotWithShape="1">
            <a:gsLst>
              <a:gs pos="65000">
                <a:srgbClr val="0C72A9"/>
              </a:gs>
              <a:gs pos="0">
                <a:schemeClr val="accent4"/>
              </a:gs>
              <a:gs pos="10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00514" y="1722919"/>
            <a:ext cx="8104471" cy="452387"/>
          </a:xfrm>
          <a:prstGeom prst="rect">
            <a:avLst/>
          </a:prstGeom>
        </p:spPr>
        <p:txBody>
          <a:bodyPr lIns="0" tIns="0" rIns="0" bIns="0" anchor="t" anchorCtr="0">
            <a:noAutofit/>
          </a:bodyPr>
          <a:lstStyle>
            <a:lvl1pPr algn="l">
              <a:defRPr sz="3200" b="1">
                <a:solidFill>
                  <a:schemeClr val="bg1"/>
                </a:solidFill>
                <a:latin typeface="+mn-lt"/>
              </a:defRPr>
            </a:lvl1pPr>
          </a:lstStyle>
          <a:p>
            <a:r>
              <a:rPr lang="en-US"/>
              <a:t>Click to edit Master title style</a:t>
            </a:r>
          </a:p>
        </p:txBody>
      </p:sp>
      <p:sp>
        <p:nvSpPr>
          <p:cNvPr id="3" name="Subtitle 2"/>
          <p:cNvSpPr>
            <a:spLocks noGrp="1"/>
          </p:cNvSpPr>
          <p:nvPr>
            <p:ph type="subTitle" idx="1"/>
          </p:nvPr>
        </p:nvSpPr>
        <p:spPr>
          <a:xfrm>
            <a:off x="500513" y="2129373"/>
            <a:ext cx="8104471" cy="373196"/>
          </a:xfrm>
          <a:prstGeom prst="rect">
            <a:avLst/>
          </a:prstGeom>
        </p:spPr>
        <p:txBody>
          <a:bodyPr lIns="0" tIns="0" rIns="0" bIns="0">
            <a:noAutofit/>
          </a:bodyPr>
          <a:lstStyle>
            <a:lvl1pPr marL="0" indent="0" algn="l">
              <a:buNone/>
              <a:defRPr sz="32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8" name="Straight Connector 7">
            <a:extLst>
              <a:ext uri="{FF2B5EF4-FFF2-40B4-BE49-F238E27FC236}">
                <a16:creationId xmlns:a16="http://schemas.microsoft.com/office/drawing/2014/main" id="{736C8FE8-2692-DD4A-B605-5756B295F03F}"/>
              </a:ext>
            </a:extLst>
          </p:cNvPr>
          <p:cNvCxnSpPr/>
          <p:nvPr userDrawn="1"/>
        </p:nvCxnSpPr>
        <p:spPr>
          <a:xfrm>
            <a:off x="0" y="2714321"/>
            <a:ext cx="9144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2">
            <a:extLst>
              <a:ext uri="{FF2B5EF4-FFF2-40B4-BE49-F238E27FC236}">
                <a16:creationId xmlns:a16="http://schemas.microsoft.com/office/drawing/2014/main" id="{11AE76D4-F0D9-414A-B249-F021BCFF3C84}"/>
              </a:ext>
            </a:extLst>
          </p:cNvPr>
          <p:cNvSpPr>
            <a:spLocks noGrp="1"/>
          </p:cNvSpPr>
          <p:nvPr>
            <p:ph type="body" sz="quarter" idx="13"/>
          </p:nvPr>
        </p:nvSpPr>
        <p:spPr>
          <a:xfrm>
            <a:off x="500063" y="2886941"/>
            <a:ext cx="4081462" cy="568526"/>
          </a:xfrm>
          <a:prstGeom prst="rect">
            <a:avLst/>
          </a:prstGeom>
        </p:spPr>
        <p:txBody>
          <a:bodyPr wrap="none" lIns="0" tIns="0" rIns="0" bIns="0">
            <a:noAutofit/>
          </a:bodyPr>
          <a:lstStyle>
            <a:lvl1pPr marL="0" indent="0">
              <a:lnSpc>
                <a:spcPts val="1800"/>
              </a:lnSpc>
              <a:spcBef>
                <a:spcPts val="0"/>
              </a:spcBef>
              <a:buNone/>
              <a:defRPr sz="1800" b="1">
                <a:solidFill>
                  <a:schemeClr val="bg1"/>
                </a:solidFill>
              </a:defRPr>
            </a:lvl1pPr>
            <a:lvl2pPr marL="0" indent="0">
              <a:lnSpc>
                <a:spcPts val="1800"/>
              </a:lnSpc>
              <a:buNone/>
              <a:defRPr sz="1800">
                <a:solidFill>
                  <a:schemeClr val="bg1"/>
                </a:solidFill>
              </a:defRPr>
            </a:lvl2pPr>
          </a:lstStyle>
          <a:p>
            <a:pPr lvl="0"/>
            <a:r>
              <a:rPr lang="en-US"/>
              <a:t>Edit Master text styles</a:t>
            </a:r>
          </a:p>
          <a:p>
            <a:pPr lvl="1"/>
            <a:r>
              <a:rPr lang="en-US"/>
              <a:t>Second level</a:t>
            </a:r>
          </a:p>
        </p:txBody>
      </p:sp>
      <p:sp>
        <p:nvSpPr>
          <p:cNvPr id="14" name="Text Placeholder 12">
            <a:extLst>
              <a:ext uri="{FF2B5EF4-FFF2-40B4-BE49-F238E27FC236}">
                <a16:creationId xmlns:a16="http://schemas.microsoft.com/office/drawing/2014/main" id="{79DD7FB9-FC2F-7F4A-86CE-E4B9DAB76340}"/>
              </a:ext>
            </a:extLst>
          </p:cNvPr>
          <p:cNvSpPr>
            <a:spLocks noGrp="1"/>
          </p:cNvSpPr>
          <p:nvPr>
            <p:ph type="body" sz="quarter" idx="14"/>
          </p:nvPr>
        </p:nvSpPr>
        <p:spPr>
          <a:xfrm>
            <a:off x="4764055" y="2886941"/>
            <a:ext cx="3840929" cy="289392"/>
          </a:xfrm>
          <a:prstGeom prst="rect">
            <a:avLst/>
          </a:prstGeom>
        </p:spPr>
        <p:txBody>
          <a:bodyPr vert="horz" wrap="none" lIns="0" tIns="0" rIns="0" bIns="0" anchor="t" anchorCtr="0">
            <a:noAutofit/>
          </a:bodyPr>
          <a:lstStyle>
            <a:lvl1pPr marL="0" indent="0" algn="r">
              <a:lnSpc>
                <a:spcPts val="1800"/>
              </a:lnSpc>
              <a:spcBef>
                <a:spcPts val="0"/>
              </a:spcBef>
              <a:buNone/>
              <a:defRPr sz="1800" b="0">
                <a:solidFill>
                  <a:schemeClr val="bg1"/>
                </a:solidFill>
              </a:defRPr>
            </a:lvl1pPr>
            <a:lvl2pPr marL="0" indent="0">
              <a:lnSpc>
                <a:spcPts val="1800"/>
              </a:lnSpc>
              <a:buNone/>
              <a:defRPr sz="1800">
                <a:solidFill>
                  <a:schemeClr val="bg1"/>
                </a:solidFill>
              </a:defRPr>
            </a:lvl2pPr>
          </a:lstStyle>
          <a:p>
            <a:pPr lvl="0"/>
            <a:r>
              <a:rPr lang="en-US"/>
              <a:t>Edit Master text styles</a:t>
            </a:r>
          </a:p>
        </p:txBody>
      </p:sp>
      <p:pic>
        <p:nvPicPr>
          <p:cNvPr id="19" name="Picture 18">
            <a:extLst>
              <a:ext uri="{FF2B5EF4-FFF2-40B4-BE49-F238E27FC236}">
                <a16:creationId xmlns:a16="http://schemas.microsoft.com/office/drawing/2014/main" id="{DE2E8AC0-3D3E-3C4A-990A-5698141119D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96463" y="506656"/>
            <a:ext cx="815924" cy="359212"/>
          </a:xfrm>
          <a:prstGeom prst="rect">
            <a:avLst/>
          </a:prstGeom>
        </p:spPr>
      </p:pic>
      <p:pic>
        <p:nvPicPr>
          <p:cNvPr id="9" name="Picture 8">
            <a:extLst>
              <a:ext uri="{FF2B5EF4-FFF2-40B4-BE49-F238E27FC236}">
                <a16:creationId xmlns:a16="http://schemas.microsoft.com/office/drawing/2014/main" id="{C453E73C-AB5D-144E-8573-5B8338A398C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3498573"/>
            <a:ext cx="9144000" cy="3276600"/>
          </a:xfrm>
          <a:prstGeom prst="rect">
            <a:avLst/>
          </a:prstGeom>
        </p:spPr>
      </p:pic>
      <p:pic>
        <p:nvPicPr>
          <p:cNvPr id="11" name="Picture 10">
            <a:extLst>
              <a:ext uri="{FF2B5EF4-FFF2-40B4-BE49-F238E27FC236}">
                <a16:creationId xmlns:a16="http://schemas.microsoft.com/office/drawing/2014/main" id="{89487CCE-FAF3-B94B-866E-1CD4EDD0B34D}"/>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500064" y="496517"/>
            <a:ext cx="1618698" cy="412457"/>
          </a:xfrm>
          <a:prstGeom prst="rect">
            <a:avLst/>
          </a:prstGeom>
        </p:spPr>
      </p:pic>
    </p:spTree>
    <p:extLst>
      <p:ext uri="{BB962C8B-B14F-4D97-AF65-F5344CB8AC3E}">
        <p14:creationId xmlns:p14="http://schemas.microsoft.com/office/powerpoint/2010/main" val="2115317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 White - Cli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14550C9-5169-9B4D-89F4-1D3EEB289481}"/>
              </a:ext>
            </a:extLst>
          </p:cNvPr>
          <p:cNvPicPr>
            <a:picLocks noChangeAspect="1"/>
          </p:cNvPicPr>
          <p:nvPr userDrawn="1"/>
        </p:nvPicPr>
        <p:blipFill>
          <a:blip r:embed="rId2" cstate="screen">
            <a:alphaModFix/>
            <a:extLst>
              <a:ext uri="{28A0092B-C50C-407E-A947-70E740481C1C}">
                <a14:useLocalDpi xmlns:a14="http://schemas.microsoft.com/office/drawing/2010/main"/>
              </a:ext>
            </a:extLst>
          </a:blip>
          <a:stretch>
            <a:fillRect/>
          </a:stretch>
        </p:blipFill>
        <p:spPr>
          <a:xfrm>
            <a:off x="498762" y="3185960"/>
            <a:ext cx="8106222" cy="2904730"/>
          </a:xfrm>
          <a:prstGeom prst="rect">
            <a:avLst/>
          </a:prstGeom>
        </p:spPr>
      </p:pic>
      <p:sp>
        <p:nvSpPr>
          <p:cNvPr id="12" name="Title 1">
            <a:extLst>
              <a:ext uri="{FF2B5EF4-FFF2-40B4-BE49-F238E27FC236}">
                <a16:creationId xmlns:a16="http://schemas.microsoft.com/office/drawing/2014/main" id="{59AAB451-16EC-A34B-AF1A-9CD124B105A3}"/>
              </a:ext>
            </a:extLst>
          </p:cNvPr>
          <p:cNvSpPr>
            <a:spLocks noGrp="1"/>
          </p:cNvSpPr>
          <p:nvPr>
            <p:ph type="ctrTitle"/>
          </p:nvPr>
        </p:nvSpPr>
        <p:spPr>
          <a:xfrm>
            <a:off x="500514" y="1443787"/>
            <a:ext cx="8104471" cy="452387"/>
          </a:xfrm>
          <a:prstGeom prst="rect">
            <a:avLst/>
          </a:prstGeom>
        </p:spPr>
        <p:txBody>
          <a:bodyPr lIns="0" tIns="0" rIns="0" bIns="0" anchor="t" anchorCtr="0">
            <a:noAutofit/>
          </a:bodyPr>
          <a:lstStyle>
            <a:lvl1pPr algn="l">
              <a:defRPr sz="3200" b="1">
                <a:solidFill>
                  <a:schemeClr val="accent4"/>
                </a:solidFill>
                <a:latin typeface="+mn-lt"/>
              </a:defRPr>
            </a:lvl1pPr>
          </a:lstStyle>
          <a:p>
            <a:r>
              <a:rPr lang="en-US"/>
              <a:t>Click to edit Master title style</a:t>
            </a:r>
          </a:p>
        </p:txBody>
      </p:sp>
      <p:sp>
        <p:nvSpPr>
          <p:cNvPr id="17" name="Subtitle 2">
            <a:extLst>
              <a:ext uri="{FF2B5EF4-FFF2-40B4-BE49-F238E27FC236}">
                <a16:creationId xmlns:a16="http://schemas.microsoft.com/office/drawing/2014/main" id="{A44FCBB3-9B3B-2F4E-8103-8B1FA453755D}"/>
              </a:ext>
            </a:extLst>
          </p:cNvPr>
          <p:cNvSpPr>
            <a:spLocks noGrp="1"/>
          </p:cNvSpPr>
          <p:nvPr>
            <p:ph type="subTitle" idx="1"/>
          </p:nvPr>
        </p:nvSpPr>
        <p:spPr>
          <a:xfrm>
            <a:off x="500513" y="1850241"/>
            <a:ext cx="8104471" cy="373196"/>
          </a:xfrm>
          <a:prstGeom prst="rect">
            <a:avLst/>
          </a:prstGeom>
        </p:spPr>
        <p:txBody>
          <a:bodyPr lIns="0" tIns="0" rIns="0" bIns="0">
            <a:noAutofit/>
          </a:bodyPr>
          <a:lstStyle>
            <a:lvl1pPr marL="0" indent="0" algn="l">
              <a:buNone/>
              <a:defRPr sz="32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8" name="Straight Connector 17">
            <a:extLst>
              <a:ext uri="{FF2B5EF4-FFF2-40B4-BE49-F238E27FC236}">
                <a16:creationId xmlns:a16="http://schemas.microsoft.com/office/drawing/2014/main" id="{5DE93320-D5F4-D14A-BF59-1C36C46C803E}"/>
              </a:ext>
            </a:extLst>
          </p:cNvPr>
          <p:cNvCxnSpPr/>
          <p:nvPr userDrawn="1"/>
        </p:nvCxnSpPr>
        <p:spPr>
          <a:xfrm>
            <a:off x="0" y="2435189"/>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9" name="Text Placeholder 12">
            <a:extLst>
              <a:ext uri="{FF2B5EF4-FFF2-40B4-BE49-F238E27FC236}">
                <a16:creationId xmlns:a16="http://schemas.microsoft.com/office/drawing/2014/main" id="{1E68236B-06B8-8D45-8C6B-0251DBDA26F0}"/>
              </a:ext>
            </a:extLst>
          </p:cNvPr>
          <p:cNvSpPr>
            <a:spLocks noGrp="1"/>
          </p:cNvSpPr>
          <p:nvPr>
            <p:ph type="body" sz="quarter" idx="13"/>
          </p:nvPr>
        </p:nvSpPr>
        <p:spPr>
          <a:xfrm>
            <a:off x="500063" y="2607809"/>
            <a:ext cx="4081462" cy="568526"/>
          </a:xfrm>
          <a:prstGeom prst="rect">
            <a:avLst/>
          </a:prstGeom>
        </p:spPr>
        <p:txBody>
          <a:bodyPr wrap="none" lIns="0" tIns="0" rIns="0" bIns="0">
            <a:noAutofit/>
          </a:bodyPr>
          <a:lstStyle>
            <a:lvl1pPr marL="0" indent="0">
              <a:lnSpc>
                <a:spcPts val="1800"/>
              </a:lnSpc>
              <a:spcBef>
                <a:spcPts val="0"/>
              </a:spcBef>
              <a:buNone/>
              <a:defRPr sz="1800" b="1">
                <a:solidFill>
                  <a:schemeClr val="accent4"/>
                </a:solidFill>
              </a:defRPr>
            </a:lvl1pPr>
            <a:lvl2pPr marL="0" indent="0">
              <a:lnSpc>
                <a:spcPts val="1800"/>
              </a:lnSpc>
              <a:buNone/>
              <a:defRPr sz="1800">
                <a:solidFill>
                  <a:schemeClr val="accent4"/>
                </a:solidFill>
              </a:defRPr>
            </a:lvl2pPr>
          </a:lstStyle>
          <a:p>
            <a:pPr lvl="0"/>
            <a:r>
              <a:rPr lang="en-US"/>
              <a:t>Edit Master text styles</a:t>
            </a:r>
          </a:p>
          <a:p>
            <a:pPr lvl="1"/>
            <a:r>
              <a:rPr lang="en-US"/>
              <a:t>Second level</a:t>
            </a:r>
          </a:p>
        </p:txBody>
      </p:sp>
      <p:sp>
        <p:nvSpPr>
          <p:cNvPr id="20" name="Text Placeholder 12">
            <a:extLst>
              <a:ext uri="{FF2B5EF4-FFF2-40B4-BE49-F238E27FC236}">
                <a16:creationId xmlns:a16="http://schemas.microsoft.com/office/drawing/2014/main" id="{C2717508-F821-2B48-8853-402FFD089E55}"/>
              </a:ext>
            </a:extLst>
          </p:cNvPr>
          <p:cNvSpPr>
            <a:spLocks noGrp="1"/>
          </p:cNvSpPr>
          <p:nvPr>
            <p:ph type="body" sz="quarter" idx="14"/>
          </p:nvPr>
        </p:nvSpPr>
        <p:spPr>
          <a:xfrm>
            <a:off x="4764055" y="2607809"/>
            <a:ext cx="3840929" cy="289392"/>
          </a:xfrm>
          <a:prstGeom prst="rect">
            <a:avLst/>
          </a:prstGeom>
        </p:spPr>
        <p:txBody>
          <a:bodyPr vert="horz" wrap="none" lIns="0" tIns="0" rIns="0" bIns="0" anchor="t" anchorCtr="0">
            <a:noAutofit/>
          </a:bodyPr>
          <a:lstStyle>
            <a:lvl1pPr marL="0" indent="0" algn="r">
              <a:lnSpc>
                <a:spcPts val="1800"/>
              </a:lnSpc>
              <a:spcBef>
                <a:spcPts val="0"/>
              </a:spcBef>
              <a:buNone/>
              <a:defRPr sz="1800" b="0">
                <a:solidFill>
                  <a:schemeClr val="accent4"/>
                </a:solidFill>
              </a:defRPr>
            </a:lvl1pPr>
            <a:lvl2pPr marL="0" indent="0">
              <a:lnSpc>
                <a:spcPts val="1800"/>
              </a:lnSpc>
              <a:buNone/>
              <a:defRPr sz="1800">
                <a:solidFill>
                  <a:schemeClr val="bg1"/>
                </a:solidFill>
              </a:defRPr>
            </a:lvl2pPr>
          </a:lstStyle>
          <a:p>
            <a:pPr lvl="0"/>
            <a:r>
              <a:rPr lang="en-US"/>
              <a:t>Edit Master text styles</a:t>
            </a:r>
          </a:p>
        </p:txBody>
      </p:sp>
      <p:pic>
        <p:nvPicPr>
          <p:cNvPr id="13" name="Picture 2" descr="Home | Hertfordshire County Council | Hertfordshire County Council">
            <a:extLst>
              <a:ext uri="{FF2B5EF4-FFF2-40B4-BE49-F238E27FC236}">
                <a16:creationId xmlns:a16="http://schemas.microsoft.com/office/drawing/2014/main" id="{705452A5-7A0B-43DB-A5B9-47645B97215B}"/>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41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 Whit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762BA6A-6F6D-A346-B090-297ACCA721C8}"/>
              </a:ext>
            </a:extLst>
          </p:cNvPr>
          <p:cNvSpPr/>
          <p:nvPr userDrawn="1"/>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091414F5-EBC5-4847-A54F-6CB5DAC9C05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96463" y="507062"/>
            <a:ext cx="815924" cy="359212"/>
          </a:xfrm>
          <a:prstGeom prst="rect">
            <a:avLst/>
          </a:prstGeom>
        </p:spPr>
      </p:pic>
      <p:sp>
        <p:nvSpPr>
          <p:cNvPr id="2" name="Title 1"/>
          <p:cNvSpPr>
            <a:spLocks noGrp="1"/>
          </p:cNvSpPr>
          <p:nvPr>
            <p:ph type="ctrTitle" hasCustomPrompt="1"/>
          </p:nvPr>
        </p:nvSpPr>
        <p:spPr>
          <a:xfrm>
            <a:off x="500515" y="1722919"/>
            <a:ext cx="3634164" cy="1094460"/>
          </a:xfrm>
          <a:prstGeom prst="rect">
            <a:avLst/>
          </a:prstGeom>
        </p:spPr>
        <p:txBody>
          <a:bodyPr lIns="0" tIns="0" rIns="0" bIns="0" anchor="t" anchorCtr="0">
            <a:noAutofit/>
          </a:bodyPr>
          <a:lstStyle>
            <a:lvl1pPr algn="l">
              <a:defRPr sz="3200" b="1">
                <a:solidFill>
                  <a:schemeClr val="accent4"/>
                </a:solidFill>
                <a:latin typeface="+mn-lt"/>
              </a:defRPr>
            </a:lvl1pPr>
          </a:lstStyle>
          <a:p>
            <a:r>
              <a:rPr lang="en-US"/>
              <a:t>Click to edit </a:t>
            </a:r>
            <a:br>
              <a:rPr lang="en-US"/>
            </a:br>
            <a:r>
              <a:rPr lang="en-US"/>
              <a:t>Master title style</a:t>
            </a:r>
          </a:p>
        </p:txBody>
      </p:sp>
      <p:sp>
        <p:nvSpPr>
          <p:cNvPr id="3" name="Subtitle 2"/>
          <p:cNvSpPr>
            <a:spLocks noGrp="1"/>
          </p:cNvSpPr>
          <p:nvPr>
            <p:ph type="subTitle" idx="1"/>
          </p:nvPr>
        </p:nvSpPr>
        <p:spPr>
          <a:xfrm>
            <a:off x="500513" y="3055804"/>
            <a:ext cx="3634165" cy="373196"/>
          </a:xfrm>
          <a:prstGeom prst="rect">
            <a:avLst/>
          </a:prstGeom>
        </p:spPr>
        <p:txBody>
          <a:bodyPr lIns="0" tIns="0" rIns="0" bIns="0">
            <a:noAutofit/>
          </a:bodyPr>
          <a:lstStyle>
            <a:lvl1pPr marL="0" indent="0" algn="l">
              <a:buNone/>
              <a:defRPr sz="32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0" name="Picture 9">
            <a:extLst>
              <a:ext uri="{FF2B5EF4-FFF2-40B4-BE49-F238E27FC236}">
                <a16:creationId xmlns:a16="http://schemas.microsoft.com/office/drawing/2014/main" id="{48D4B7CA-41EB-0541-8D51-62BB164632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834800" y="1371600"/>
            <a:ext cx="3773868" cy="5590800"/>
          </a:xfrm>
          <a:prstGeom prst="rect">
            <a:avLst/>
          </a:prstGeom>
        </p:spPr>
      </p:pic>
    </p:spTree>
    <p:extLst>
      <p:ext uri="{BB962C8B-B14F-4D97-AF65-F5344CB8AC3E}">
        <p14:creationId xmlns:p14="http://schemas.microsoft.com/office/powerpoint/2010/main" val="1221425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029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9012E3E7-5047-8144-89A0-6116714CAEFA}"/>
              </a:ext>
            </a:extLst>
          </p:cNvPr>
          <p:cNvSpPr>
            <a:spLocks noGrp="1"/>
          </p:cNvSpPr>
          <p:nvPr>
            <p:ph type="body" sz="quarter" idx="12"/>
          </p:nvPr>
        </p:nvSpPr>
        <p:spPr>
          <a:xfrm>
            <a:off x="509588" y="0"/>
            <a:ext cx="8047271" cy="1029903"/>
          </a:xfrm>
          <a:prstGeom prst="rect">
            <a:avLst/>
          </a:prstGeom>
        </p:spPr>
        <p:txBody>
          <a:bodyPr lIns="0" tIns="0" rIns="0" bIns="0" anchor="ctr">
            <a:normAutofit/>
          </a:bodyPr>
          <a:lstStyle>
            <a:lvl1pPr marL="0" indent="0" algn="l" rtl="0">
              <a:spcBef>
                <a:spcPts val="0"/>
              </a:spcBef>
              <a:buFontTx/>
              <a:buNone/>
              <a:defRPr sz="3600" b="1">
                <a:solidFill>
                  <a:schemeClr val="accent4"/>
                </a:solidFill>
              </a:defRPr>
            </a:lvl1pPr>
            <a:lvl2pPr marL="0" indent="0" algn="l" rtl="0">
              <a:spcBef>
                <a:spcPts val="0"/>
              </a:spcBef>
              <a:buFontTx/>
              <a:buNone/>
              <a:defRPr>
                <a:solidFill>
                  <a:schemeClr val="bg1"/>
                </a:solidFill>
              </a:defRPr>
            </a:lvl2pPr>
          </a:lstStyle>
          <a:p>
            <a:pPr lvl="0"/>
            <a:r>
              <a:rPr lang="en-US"/>
              <a:t>Edit Master text styles</a:t>
            </a:r>
          </a:p>
        </p:txBody>
      </p:sp>
      <p:sp>
        <p:nvSpPr>
          <p:cNvPr id="15" name="Text Placeholder 5">
            <a:extLst>
              <a:ext uri="{FF2B5EF4-FFF2-40B4-BE49-F238E27FC236}">
                <a16:creationId xmlns:a16="http://schemas.microsoft.com/office/drawing/2014/main" id="{D89E18C5-4281-A14A-8C25-A10134EC1E87}"/>
              </a:ext>
            </a:extLst>
          </p:cNvPr>
          <p:cNvSpPr>
            <a:spLocks noGrp="1"/>
          </p:cNvSpPr>
          <p:nvPr>
            <p:ph type="body" sz="quarter" idx="14"/>
          </p:nvPr>
        </p:nvSpPr>
        <p:spPr>
          <a:xfrm>
            <a:off x="485775" y="1720735"/>
            <a:ext cx="8126611" cy="4347555"/>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cxnSp>
        <p:nvCxnSpPr>
          <p:cNvPr id="16" name="Straight Connector 15">
            <a:extLst>
              <a:ext uri="{FF2B5EF4-FFF2-40B4-BE49-F238E27FC236}">
                <a16:creationId xmlns:a16="http://schemas.microsoft.com/office/drawing/2014/main" id="{5B765E1D-5BFD-EA4E-9C7E-28F8B1E966B1}"/>
              </a:ext>
            </a:extLst>
          </p:cNvPr>
          <p:cNvCxnSpPr>
            <a:cxnSpLocks/>
          </p:cNvCxnSpPr>
          <p:nvPr userDrawn="1"/>
        </p:nvCxnSpPr>
        <p:spPr>
          <a:xfrm>
            <a:off x="471487" y="6073540"/>
            <a:ext cx="8140900"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9A650D7-663E-A949-9ECA-6944F348A9BA}"/>
              </a:ext>
            </a:extLst>
          </p:cNvPr>
          <p:cNvCxnSpPr/>
          <p:nvPr userDrawn="1"/>
        </p:nvCxnSpPr>
        <p:spPr>
          <a:xfrm>
            <a:off x="0" y="102990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Slide Number Placeholder 1">
            <a:extLst>
              <a:ext uri="{FF2B5EF4-FFF2-40B4-BE49-F238E27FC236}">
                <a16:creationId xmlns:a16="http://schemas.microsoft.com/office/drawing/2014/main" id="{13CBAB1E-DE43-4E53-83D3-08CB404119F8}"/>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sp>
        <p:nvSpPr>
          <p:cNvPr id="2" name="TextBox 1">
            <a:extLst>
              <a:ext uri="{FF2B5EF4-FFF2-40B4-BE49-F238E27FC236}">
                <a16:creationId xmlns:a16="http://schemas.microsoft.com/office/drawing/2014/main" id="{0B517FF0-D14E-4272-99D9-52641080C951}"/>
              </a:ext>
            </a:extLst>
          </p:cNvPr>
          <p:cNvSpPr txBox="1"/>
          <p:nvPr userDrawn="1"/>
        </p:nvSpPr>
        <p:spPr>
          <a:xfrm>
            <a:off x="8556860" y="6466901"/>
            <a:ext cx="499006" cy="276999"/>
          </a:xfrm>
          <a:prstGeom prst="rect">
            <a:avLst/>
          </a:prstGeom>
          <a:noFill/>
        </p:spPr>
        <p:txBody>
          <a:bodyPr wrap="square" rtlCol="0">
            <a:spAutoFit/>
          </a:bodyPr>
          <a:lstStyle/>
          <a:p>
            <a:fld id="{ADE02ED7-E361-4DD1-B5D5-DDFC49D41789}" type="slidenum">
              <a:rPr lang="en-GB" sz="1200" smtClean="0">
                <a:solidFill>
                  <a:schemeClr val="bg1">
                    <a:lumMod val="65000"/>
                  </a:schemeClr>
                </a:solidFill>
              </a:rPr>
              <a:t>‹#›</a:t>
            </a:fld>
            <a:endParaRPr lang="en-GB" sz="1200">
              <a:solidFill>
                <a:schemeClr val="bg1">
                  <a:lumMod val="65000"/>
                </a:schemeClr>
              </a:solidFill>
            </a:endParaRPr>
          </a:p>
        </p:txBody>
      </p:sp>
      <p:pic>
        <p:nvPicPr>
          <p:cNvPr id="1026" name="Picture 2" descr="Home | Hertfordshire County Council | Hertfordshire County Council">
            <a:extLst>
              <a:ext uri="{FF2B5EF4-FFF2-40B4-BE49-F238E27FC236}">
                <a16:creationId xmlns:a16="http://schemas.microsoft.com/office/drawing/2014/main" id="{63072912-4D3E-4ECC-9590-577B1F8DCE09}"/>
              </a:ext>
            </a:extLst>
          </p:cNvPr>
          <p:cNvPicPr>
            <a:picLocks noChangeAspect="1" noChangeArrowheads="1"/>
          </p:cNvPicPr>
          <p:nvPr userDrawn="1"/>
        </p:nvPicPr>
        <p:blipFill>
          <a:blip r:embed="rId2" cstate="hqprint">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665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gram slide - pie">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FB0717A9-5ED9-C542-81BF-404F915C7936}"/>
              </a:ext>
            </a:extLst>
          </p:cNvPr>
          <p:cNvGraphicFramePr/>
          <p:nvPr userDrawn="1">
            <p:extLst>
              <p:ext uri="{D42A27DB-BD31-4B8C-83A1-F6EECF244321}">
                <p14:modId xmlns:p14="http://schemas.microsoft.com/office/powerpoint/2010/main" val="2118718301"/>
              </p:ext>
            </p:extLst>
          </p:nvPr>
        </p:nvGraphicFramePr>
        <p:xfrm>
          <a:off x="4331368" y="1739077"/>
          <a:ext cx="4485371" cy="4271025"/>
        </p:xfrm>
        <a:graphic>
          <a:graphicData uri="http://schemas.openxmlformats.org/drawingml/2006/chart">
            <c:chart xmlns:c="http://schemas.openxmlformats.org/drawingml/2006/chart" xmlns:r="http://schemas.openxmlformats.org/officeDocument/2006/relationships" r:id="rId2"/>
          </a:graphicData>
        </a:graphic>
      </p:graphicFrame>
      <p:sp>
        <p:nvSpPr>
          <p:cNvPr id="5" name="Chart Placeholder 4">
            <a:extLst>
              <a:ext uri="{FF2B5EF4-FFF2-40B4-BE49-F238E27FC236}">
                <a16:creationId xmlns:a16="http://schemas.microsoft.com/office/drawing/2014/main" id="{D7E535E8-E317-BE44-81E2-FF0AA64648BB}"/>
              </a:ext>
            </a:extLst>
          </p:cNvPr>
          <p:cNvSpPr>
            <a:spLocks noGrp="1"/>
          </p:cNvSpPr>
          <p:nvPr>
            <p:ph type="chart" sz="quarter" idx="12"/>
          </p:nvPr>
        </p:nvSpPr>
        <p:spPr>
          <a:xfrm>
            <a:off x="4331366" y="1715486"/>
            <a:ext cx="4280821" cy="4152460"/>
          </a:xfrm>
          <a:prstGeom prst="rect">
            <a:avLst/>
          </a:prstGeom>
        </p:spPr>
        <p:txBody>
          <a:bodyPr/>
          <a:lstStyle/>
          <a:p>
            <a:endParaRPr lang="en-US"/>
          </a:p>
        </p:txBody>
      </p:sp>
      <p:cxnSp>
        <p:nvCxnSpPr>
          <p:cNvPr id="16" name="Straight Connector 15">
            <a:extLst>
              <a:ext uri="{FF2B5EF4-FFF2-40B4-BE49-F238E27FC236}">
                <a16:creationId xmlns:a16="http://schemas.microsoft.com/office/drawing/2014/main" id="{18A7593F-70C7-674E-93AC-E3981FFFC1D2}"/>
              </a:ext>
            </a:extLst>
          </p:cNvPr>
          <p:cNvCxnSpPr>
            <a:cxnSpLocks/>
          </p:cNvCxnSpPr>
          <p:nvPr userDrawn="1"/>
        </p:nvCxnSpPr>
        <p:spPr>
          <a:xfrm>
            <a:off x="471487" y="6073540"/>
            <a:ext cx="8140900"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 Placeholder 5">
            <a:extLst>
              <a:ext uri="{FF2B5EF4-FFF2-40B4-BE49-F238E27FC236}">
                <a16:creationId xmlns:a16="http://schemas.microsoft.com/office/drawing/2014/main" id="{CA42EA96-21A9-6D40-BB0B-6C179D5FDE14}"/>
              </a:ext>
            </a:extLst>
          </p:cNvPr>
          <p:cNvSpPr>
            <a:spLocks noGrp="1"/>
          </p:cNvSpPr>
          <p:nvPr>
            <p:ph type="body" sz="quarter" idx="14"/>
          </p:nvPr>
        </p:nvSpPr>
        <p:spPr>
          <a:xfrm>
            <a:off x="485775" y="1720735"/>
            <a:ext cx="3845591" cy="4147211"/>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sp>
        <p:nvSpPr>
          <p:cNvPr id="13" name="Rectangle 12">
            <a:extLst>
              <a:ext uri="{FF2B5EF4-FFF2-40B4-BE49-F238E27FC236}">
                <a16:creationId xmlns:a16="http://schemas.microsoft.com/office/drawing/2014/main" id="{E4AAF854-B0CD-E940-A9AB-FFA237AE4061}"/>
              </a:ext>
            </a:extLst>
          </p:cNvPr>
          <p:cNvSpPr/>
          <p:nvPr userDrawn="1"/>
        </p:nvSpPr>
        <p:spPr>
          <a:xfrm>
            <a:off x="0" y="0"/>
            <a:ext cx="9144000" cy="1029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7">
            <a:extLst>
              <a:ext uri="{FF2B5EF4-FFF2-40B4-BE49-F238E27FC236}">
                <a16:creationId xmlns:a16="http://schemas.microsoft.com/office/drawing/2014/main" id="{18C661FD-203A-E348-B628-5895B52CE9DA}"/>
              </a:ext>
            </a:extLst>
          </p:cNvPr>
          <p:cNvSpPr>
            <a:spLocks noGrp="1"/>
          </p:cNvSpPr>
          <p:nvPr>
            <p:ph type="body" sz="quarter" idx="15"/>
          </p:nvPr>
        </p:nvSpPr>
        <p:spPr>
          <a:xfrm>
            <a:off x="509588" y="0"/>
            <a:ext cx="8047271" cy="1029903"/>
          </a:xfrm>
          <a:prstGeom prst="rect">
            <a:avLst/>
          </a:prstGeom>
        </p:spPr>
        <p:txBody>
          <a:bodyPr lIns="0" tIns="0" rIns="0" bIns="0" anchor="ctr">
            <a:normAutofit/>
          </a:bodyPr>
          <a:lstStyle>
            <a:lvl1pPr marL="0" indent="0" algn="l" rtl="0">
              <a:spcBef>
                <a:spcPts val="0"/>
              </a:spcBef>
              <a:buFontTx/>
              <a:buNone/>
              <a:defRPr sz="3600" b="1">
                <a:solidFill>
                  <a:schemeClr val="accent4"/>
                </a:solidFill>
              </a:defRPr>
            </a:lvl1pPr>
            <a:lvl2pPr marL="0" indent="0" algn="l" rtl="0">
              <a:spcBef>
                <a:spcPts val="0"/>
              </a:spcBef>
              <a:buFontTx/>
              <a:buNone/>
              <a:defRPr>
                <a:solidFill>
                  <a:schemeClr val="bg1"/>
                </a:solidFill>
              </a:defRPr>
            </a:lvl2pPr>
          </a:lstStyle>
          <a:p>
            <a:pPr lvl="0"/>
            <a:r>
              <a:rPr lang="en-US"/>
              <a:t>Edit Master text styles</a:t>
            </a:r>
          </a:p>
        </p:txBody>
      </p:sp>
      <p:cxnSp>
        <p:nvCxnSpPr>
          <p:cNvPr id="17" name="Straight Connector 16">
            <a:extLst>
              <a:ext uri="{FF2B5EF4-FFF2-40B4-BE49-F238E27FC236}">
                <a16:creationId xmlns:a16="http://schemas.microsoft.com/office/drawing/2014/main" id="{EB6E7EB1-82DB-2345-94FD-72EA0BBC355A}"/>
              </a:ext>
            </a:extLst>
          </p:cNvPr>
          <p:cNvCxnSpPr/>
          <p:nvPr userDrawn="1"/>
        </p:nvCxnSpPr>
        <p:spPr>
          <a:xfrm>
            <a:off x="0" y="102990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Slide Number Placeholder 1">
            <a:extLst>
              <a:ext uri="{FF2B5EF4-FFF2-40B4-BE49-F238E27FC236}">
                <a16:creationId xmlns:a16="http://schemas.microsoft.com/office/drawing/2014/main" id="{0D15F971-48DF-4C02-A023-B083B8AB437C}"/>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pic>
        <p:nvPicPr>
          <p:cNvPr id="14" name="Picture 2" descr="Home | Hertfordshire County Council | Hertfordshire County Council">
            <a:extLst>
              <a:ext uri="{FF2B5EF4-FFF2-40B4-BE49-F238E27FC236}">
                <a16:creationId xmlns:a16="http://schemas.microsoft.com/office/drawing/2014/main" id="{ADA99E54-1CE6-4A93-8328-74BA2173234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83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2330790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434256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Section Title - Blu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4F30DA-BF5A-8143-ADF9-F77014F89D02}"/>
              </a:ext>
            </a:extLst>
          </p:cNvPr>
          <p:cNvSpPr/>
          <p:nvPr userDrawn="1"/>
        </p:nvSpPr>
        <p:spPr>
          <a:xfrm>
            <a:off x="-9525" y="5"/>
            <a:ext cx="9153525" cy="6857996"/>
          </a:xfrm>
          <a:prstGeom prst="rect">
            <a:avLst/>
          </a:prstGeom>
          <a:gradFill flip="none" rotWithShape="1">
            <a:gsLst>
              <a:gs pos="67000">
                <a:srgbClr val="0C72A9"/>
              </a:gs>
              <a:gs pos="0">
                <a:schemeClr val="accent4"/>
              </a:gs>
              <a:gs pos="10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t> </a:t>
            </a:r>
          </a:p>
        </p:txBody>
      </p:sp>
      <p:pic>
        <p:nvPicPr>
          <p:cNvPr id="14" name="Picture 13">
            <a:extLst>
              <a:ext uri="{FF2B5EF4-FFF2-40B4-BE49-F238E27FC236}">
                <a16:creationId xmlns:a16="http://schemas.microsoft.com/office/drawing/2014/main" id="{7405C455-064E-F946-9D48-EAC8CA97C3F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27582" y="1267200"/>
            <a:ext cx="2877409" cy="5681312"/>
          </a:xfrm>
          <a:prstGeom prst="rect">
            <a:avLst/>
          </a:prstGeom>
        </p:spPr>
      </p:pic>
      <p:sp>
        <p:nvSpPr>
          <p:cNvPr id="16" name="Title 1">
            <a:extLst>
              <a:ext uri="{FF2B5EF4-FFF2-40B4-BE49-F238E27FC236}">
                <a16:creationId xmlns:a16="http://schemas.microsoft.com/office/drawing/2014/main" id="{736A100B-3AAA-0048-B189-578D71BA15C9}"/>
              </a:ext>
            </a:extLst>
          </p:cNvPr>
          <p:cNvSpPr>
            <a:spLocks noGrp="1"/>
          </p:cNvSpPr>
          <p:nvPr>
            <p:ph type="ctrTitle" hasCustomPrompt="1"/>
          </p:nvPr>
        </p:nvSpPr>
        <p:spPr>
          <a:xfrm>
            <a:off x="500515" y="2297225"/>
            <a:ext cx="3634164" cy="1459280"/>
          </a:xfrm>
          <a:prstGeom prst="rect">
            <a:avLst/>
          </a:prstGeom>
        </p:spPr>
        <p:txBody>
          <a:bodyPr lIns="0" tIns="0" rIns="0" bIns="0" anchor="t" anchorCtr="0">
            <a:noAutofit/>
          </a:bodyPr>
          <a:lstStyle>
            <a:lvl1pPr algn="l">
              <a:defRPr sz="3200" b="1">
                <a:solidFill>
                  <a:schemeClr val="bg1"/>
                </a:solidFill>
                <a:latin typeface="+mn-lt"/>
              </a:defRPr>
            </a:lvl1pPr>
          </a:lstStyle>
          <a:p>
            <a:r>
              <a:rPr lang="en-US"/>
              <a:t>Click to edit </a:t>
            </a:r>
            <a:br>
              <a:rPr lang="en-US"/>
            </a:br>
            <a:r>
              <a:rPr lang="en-US"/>
              <a:t>Master title style</a:t>
            </a:r>
          </a:p>
        </p:txBody>
      </p:sp>
      <p:sp>
        <p:nvSpPr>
          <p:cNvPr id="18" name="Subtitle 2">
            <a:extLst>
              <a:ext uri="{FF2B5EF4-FFF2-40B4-BE49-F238E27FC236}">
                <a16:creationId xmlns:a16="http://schemas.microsoft.com/office/drawing/2014/main" id="{A259A9A0-EAAE-4C44-82D8-8A45F1172985}"/>
              </a:ext>
            </a:extLst>
          </p:cNvPr>
          <p:cNvSpPr>
            <a:spLocks noGrp="1"/>
          </p:cNvSpPr>
          <p:nvPr>
            <p:ph type="subTitle" idx="1"/>
          </p:nvPr>
        </p:nvSpPr>
        <p:spPr>
          <a:xfrm>
            <a:off x="500520" y="4074409"/>
            <a:ext cx="3634165" cy="497595"/>
          </a:xfrm>
          <a:prstGeom prst="rect">
            <a:avLst/>
          </a:prstGeom>
        </p:spPr>
        <p:txBody>
          <a:bodyPr lIns="0" tIns="0" rIns="0" bIns="0">
            <a:noAutofit/>
          </a:bodyPr>
          <a:lstStyle>
            <a:lvl1pPr marL="0" indent="0" algn="l">
              <a:buNone/>
              <a:defRPr sz="3200">
                <a:solidFill>
                  <a:schemeClr val="tx2"/>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p>
        </p:txBody>
      </p:sp>
    </p:spTree>
    <p:extLst>
      <p:ext uri="{BB962C8B-B14F-4D97-AF65-F5344CB8AC3E}">
        <p14:creationId xmlns:p14="http://schemas.microsoft.com/office/powerpoint/2010/main" val="3686642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ext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39565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9012E3E7-5047-8144-89A0-6116714CAEFA}"/>
              </a:ext>
            </a:extLst>
          </p:cNvPr>
          <p:cNvSpPr>
            <a:spLocks noGrp="1"/>
          </p:cNvSpPr>
          <p:nvPr>
            <p:ph type="body" sz="quarter" idx="12"/>
          </p:nvPr>
        </p:nvSpPr>
        <p:spPr>
          <a:xfrm>
            <a:off x="509588" y="0"/>
            <a:ext cx="8047271" cy="1395413"/>
          </a:xfrm>
          <a:prstGeom prst="rect">
            <a:avLst/>
          </a:prstGeom>
        </p:spPr>
        <p:txBody>
          <a:bodyPr lIns="0" tIns="0" rIns="0" bIns="0" anchor="ctr">
            <a:normAutofit/>
          </a:bodyPr>
          <a:lstStyle>
            <a:lvl1pPr marL="0" indent="0" algn="l" rtl="0">
              <a:spcBef>
                <a:spcPts val="0"/>
              </a:spcBef>
              <a:buFontTx/>
              <a:buNone/>
              <a:defRPr sz="3600" b="1">
                <a:solidFill>
                  <a:schemeClr val="bg1"/>
                </a:solidFill>
              </a:defRPr>
            </a:lvl1pPr>
            <a:lvl2pPr marL="0" indent="0" algn="l" rtl="0">
              <a:spcBef>
                <a:spcPts val="0"/>
              </a:spcBef>
              <a:buFontTx/>
              <a:buNone/>
              <a:defRPr>
                <a:solidFill>
                  <a:schemeClr val="bg1"/>
                </a:solidFill>
              </a:defRPr>
            </a:lvl2pPr>
          </a:lstStyle>
          <a:p>
            <a:pPr lvl="0"/>
            <a:r>
              <a:rPr lang="en-US"/>
              <a:t>Edit Master text styles</a:t>
            </a:r>
          </a:p>
        </p:txBody>
      </p:sp>
      <p:sp>
        <p:nvSpPr>
          <p:cNvPr id="15" name="Text Placeholder 5">
            <a:extLst>
              <a:ext uri="{FF2B5EF4-FFF2-40B4-BE49-F238E27FC236}">
                <a16:creationId xmlns:a16="http://schemas.microsoft.com/office/drawing/2014/main" id="{D89E18C5-4281-A14A-8C25-A10134EC1E87}"/>
              </a:ext>
            </a:extLst>
          </p:cNvPr>
          <p:cNvSpPr>
            <a:spLocks noGrp="1"/>
          </p:cNvSpPr>
          <p:nvPr>
            <p:ph type="body" sz="quarter" idx="14"/>
          </p:nvPr>
        </p:nvSpPr>
        <p:spPr>
          <a:xfrm>
            <a:off x="485775" y="1720735"/>
            <a:ext cx="8126611" cy="4347555"/>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pic>
        <p:nvPicPr>
          <p:cNvPr id="2" name="Picture 2" descr="Home | Hertfordshire County Council | Hertfordshire County Council">
            <a:extLst>
              <a:ext uri="{FF2B5EF4-FFF2-40B4-BE49-F238E27FC236}">
                <a16:creationId xmlns:a16="http://schemas.microsoft.com/office/drawing/2014/main" id="{6BF4C589-AB86-1DEA-ADF8-EE1871CA823A}"/>
              </a:ext>
            </a:extLst>
          </p:cNvPr>
          <p:cNvPicPr>
            <a:picLocks noChangeAspect="1" noChangeArrowheads="1"/>
          </p:cNvPicPr>
          <p:nvPr userDrawn="1"/>
        </p:nvPicPr>
        <p:blipFill>
          <a:blip r:embed="rId2" cstate="hqprint">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62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Diagram slide - pi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39565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Chart 1">
            <a:extLst>
              <a:ext uri="{FF2B5EF4-FFF2-40B4-BE49-F238E27FC236}">
                <a16:creationId xmlns:a16="http://schemas.microsoft.com/office/drawing/2014/main" id="{FB0717A9-5ED9-C542-81BF-404F915C7936}"/>
              </a:ext>
            </a:extLst>
          </p:cNvPr>
          <p:cNvGraphicFramePr/>
          <p:nvPr userDrawn="1"/>
        </p:nvGraphicFramePr>
        <p:xfrm>
          <a:off x="4331368" y="1739077"/>
          <a:ext cx="4485371" cy="4271025"/>
        </p:xfrm>
        <a:graphic>
          <a:graphicData uri="http://schemas.openxmlformats.org/drawingml/2006/chart">
            <c:chart xmlns:c="http://schemas.openxmlformats.org/drawingml/2006/chart" xmlns:r="http://schemas.openxmlformats.org/officeDocument/2006/relationships" r:id="rId2"/>
          </a:graphicData>
        </a:graphic>
      </p:graphicFrame>
      <p:sp>
        <p:nvSpPr>
          <p:cNvPr id="14" name="Text Placeholder 7">
            <a:extLst>
              <a:ext uri="{FF2B5EF4-FFF2-40B4-BE49-F238E27FC236}">
                <a16:creationId xmlns:a16="http://schemas.microsoft.com/office/drawing/2014/main" id="{FF173160-C382-4B43-81A4-D41B70CF5FDE}"/>
              </a:ext>
            </a:extLst>
          </p:cNvPr>
          <p:cNvSpPr>
            <a:spLocks noGrp="1"/>
          </p:cNvSpPr>
          <p:nvPr>
            <p:ph type="body" sz="quarter" idx="13" hasCustomPrompt="1"/>
          </p:nvPr>
        </p:nvSpPr>
        <p:spPr>
          <a:xfrm>
            <a:off x="509588" y="0"/>
            <a:ext cx="8102600" cy="1395413"/>
          </a:xfrm>
          <a:prstGeom prst="rect">
            <a:avLst/>
          </a:prstGeom>
        </p:spPr>
        <p:txBody>
          <a:bodyPr lIns="0" tIns="0" rIns="0" bIns="0" anchor="ctr">
            <a:normAutofit/>
          </a:bodyPr>
          <a:lstStyle>
            <a:lvl1pPr marL="0" indent="0" algn="l" rtl="0">
              <a:spcBef>
                <a:spcPts val="0"/>
              </a:spcBef>
              <a:buFontTx/>
              <a:buNone/>
              <a:defRPr sz="3600" b="1">
                <a:solidFill>
                  <a:schemeClr val="bg1"/>
                </a:solidFill>
              </a:defRPr>
            </a:lvl1pPr>
            <a:lvl2pPr marL="0" indent="0" algn="l" rtl="0">
              <a:spcBef>
                <a:spcPts val="0"/>
              </a:spcBef>
              <a:buFontTx/>
              <a:buNone/>
              <a:defRPr>
                <a:solidFill>
                  <a:schemeClr val="bg1"/>
                </a:solidFill>
              </a:defRPr>
            </a:lvl2pPr>
          </a:lstStyle>
          <a:p>
            <a:pPr lvl="0"/>
            <a:r>
              <a:rPr lang="en-US"/>
              <a:t>Edit Master text styles</a:t>
            </a:r>
          </a:p>
        </p:txBody>
      </p:sp>
      <p:pic>
        <p:nvPicPr>
          <p:cNvPr id="3" name="Picture 2" descr="Home | Hertfordshire County Council | Hertfordshire County Council">
            <a:extLst>
              <a:ext uri="{FF2B5EF4-FFF2-40B4-BE49-F238E27FC236}">
                <a16:creationId xmlns:a16="http://schemas.microsoft.com/office/drawing/2014/main" id="{D1AE48F9-4A55-81E3-8B56-2856FCB2A74E}"/>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8526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Slide - Blu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C2CA151-B3C0-F74A-B015-7F46ABD36D3D}"/>
              </a:ext>
            </a:extLst>
          </p:cNvPr>
          <p:cNvSpPr/>
          <p:nvPr userDrawn="1"/>
        </p:nvSpPr>
        <p:spPr>
          <a:xfrm>
            <a:off x="0" y="0"/>
            <a:ext cx="9153525" cy="6858000"/>
          </a:xfrm>
          <a:prstGeom prst="rect">
            <a:avLst/>
          </a:prstGeom>
          <a:gradFill flip="none" rotWithShape="1">
            <a:gsLst>
              <a:gs pos="65000">
                <a:srgbClr val="0C72A9"/>
              </a:gs>
              <a:gs pos="0">
                <a:schemeClr val="accent4"/>
              </a:gs>
              <a:gs pos="10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00514" y="1722919"/>
            <a:ext cx="8104471" cy="452387"/>
          </a:xfrm>
          <a:prstGeom prst="rect">
            <a:avLst/>
          </a:prstGeom>
        </p:spPr>
        <p:txBody>
          <a:bodyPr lIns="0" tIns="0" rIns="0" bIns="0" anchor="t" anchorCtr="0">
            <a:noAutofit/>
          </a:bodyPr>
          <a:lstStyle>
            <a:lvl1pPr algn="l">
              <a:defRPr sz="3200" b="1">
                <a:solidFill>
                  <a:schemeClr val="bg1"/>
                </a:solidFill>
                <a:latin typeface="+mn-lt"/>
              </a:defRPr>
            </a:lvl1pPr>
          </a:lstStyle>
          <a:p>
            <a:r>
              <a:rPr lang="en-US"/>
              <a:t>Click to edit Master title style</a:t>
            </a:r>
          </a:p>
        </p:txBody>
      </p:sp>
      <p:sp>
        <p:nvSpPr>
          <p:cNvPr id="3" name="Subtitle 2"/>
          <p:cNvSpPr>
            <a:spLocks noGrp="1"/>
          </p:cNvSpPr>
          <p:nvPr>
            <p:ph type="subTitle" idx="1"/>
          </p:nvPr>
        </p:nvSpPr>
        <p:spPr>
          <a:xfrm>
            <a:off x="500513" y="2129373"/>
            <a:ext cx="8104471" cy="373196"/>
          </a:xfrm>
          <a:prstGeom prst="rect">
            <a:avLst/>
          </a:prstGeom>
        </p:spPr>
        <p:txBody>
          <a:bodyPr lIns="0" tIns="0" rIns="0" bIns="0">
            <a:noAutofit/>
          </a:bodyPr>
          <a:lstStyle>
            <a:lvl1pPr marL="0" indent="0" algn="l">
              <a:buNone/>
              <a:defRPr sz="32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8" name="Straight Connector 7">
            <a:extLst>
              <a:ext uri="{FF2B5EF4-FFF2-40B4-BE49-F238E27FC236}">
                <a16:creationId xmlns:a16="http://schemas.microsoft.com/office/drawing/2014/main" id="{736C8FE8-2692-DD4A-B605-5756B295F03F}"/>
              </a:ext>
            </a:extLst>
          </p:cNvPr>
          <p:cNvCxnSpPr/>
          <p:nvPr userDrawn="1"/>
        </p:nvCxnSpPr>
        <p:spPr>
          <a:xfrm>
            <a:off x="0" y="2714321"/>
            <a:ext cx="9144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2">
            <a:extLst>
              <a:ext uri="{FF2B5EF4-FFF2-40B4-BE49-F238E27FC236}">
                <a16:creationId xmlns:a16="http://schemas.microsoft.com/office/drawing/2014/main" id="{11AE76D4-F0D9-414A-B249-F021BCFF3C84}"/>
              </a:ext>
            </a:extLst>
          </p:cNvPr>
          <p:cNvSpPr>
            <a:spLocks noGrp="1"/>
          </p:cNvSpPr>
          <p:nvPr>
            <p:ph type="body" sz="quarter" idx="13"/>
          </p:nvPr>
        </p:nvSpPr>
        <p:spPr>
          <a:xfrm>
            <a:off x="500063" y="2886941"/>
            <a:ext cx="4081462" cy="568526"/>
          </a:xfrm>
          <a:prstGeom prst="rect">
            <a:avLst/>
          </a:prstGeom>
        </p:spPr>
        <p:txBody>
          <a:bodyPr wrap="none" lIns="0" tIns="0" rIns="0" bIns="0">
            <a:noAutofit/>
          </a:bodyPr>
          <a:lstStyle>
            <a:lvl1pPr marL="0" indent="0">
              <a:lnSpc>
                <a:spcPts val="1800"/>
              </a:lnSpc>
              <a:spcBef>
                <a:spcPts val="0"/>
              </a:spcBef>
              <a:buNone/>
              <a:defRPr sz="1800" b="1">
                <a:solidFill>
                  <a:schemeClr val="bg1"/>
                </a:solidFill>
              </a:defRPr>
            </a:lvl1pPr>
            <a:lvl2pPr marL="0" indent="0">
              <a:lnSpc>
                <a:spcPts val="1800"/>
              </a:lnSpc>
              <a:buNone/>
              <a:defRPr sz="1800">
                <a:solidFill>
                  <a:schemeClr val="bg1"/>
                </a:solidFill>
              </a:defRPr>
            </a:lvl2pPr>
          </a:lstStyle>
          <a:p>
            <a:pPr lvl="0"/>
            <a:r>
              <a:rPr lang="en-US"/>
              <a:t>Edit Master text styles</a:t>
            </a:r>
          </a:p>
          <a:p>
            <a:pPr lvl="1"/>
            <a:r>
              <a:rPr lang="en-US"/>
              <a:t>Second level</a:t>
            </a:r>
          </a:p>
        </p:txBody>
      </p:sp>
      <p:sp>
        <p:nvSpPr>
          <p:cNvPr id="14" name="Text Placeholder 12">
            <a:extLst>
              <a:ext uri="{FF2B5EF4-FFF2-40B4-BE49-F238E27FC236}">
                <a16:creationId xmlns:a16="http://schemas.microsoft.com/office/drawing/2014/main" id="{79DD7FB9-FC2F-7F4A-86CE-E4B9DAB76340}"/>
              </a:ext>
            </a:extLst>
          </p:cNvPr>
          <p:cNvSpPr>
            <a:spLocks noGrp="1"/>
          </p:cNvSpPr>
          <p:nvPr>
            <p:ph type="body" sz="quarter" idx="14"/>
          </p:nvPr>
        </p:nvSpPr>
        <p:spPr>
          <a:xfrm>
            <a:off x="4764055" y="2886941"/>
            <a:ext cx="3840929" cy="289392"/>
          </a:xfrm>
          <a:prstGeom prst="rect">
            <a:avLst/>
          </a:prstGeom>
        </p:spPr>
        <p:txBody>
          <a:bodyPr vert="horz" wrap="none" lIns="0" tIns="0" rIns="0" bIns="0" anchor="t" anchorCtr="0">
            <a:noAutofit/>
          </a:bodyPr>
          <a:lstStyle>
            <a:lvl1pPr marL="0" indent="0" algn="r">
              <a:lnSpc>
                <a:spcPts val="1800"/>
              </a:lnSpc>
              <a:spcBef>
                <a:spcPts val="0"/>
              </a:spcBef>
              <a:buNone/>
              <a:defRPr sz="1800" b="0">
                <a:solidFill>
                  <a:schemeClr val="bg1"/>
                </a:solidFill>
              </a:defRPr>
            </a:lvl1pPr>
            <a:lvl2pPr marL="0" indent="0">
              <a:lnSpc>
                <a:spcPts val="1800"/>
              </a:lnSpc>
              <a:buNone/>
              <a:defRPr sz="1800">
                <a:solidFill>
                  <a:schemeClr val="bg1"/>
                </a:solidFill>
              </a:defRPr>
            </a:lvl2pPr>
          </a:lstStyle>
          <a:p>
            <a:pPr lvl="0"/>
            <a:r>
              <a:rPr lang="en-US"/>
              <a:t>Edit Master text styles</a:t>
            </a:r>
          </a:p>
        </p:txBody>
      </p:sp>
      <p:pic>
        <p:nvPicPr>
          <p:cNvPr id="9" name="Picture 8">
            <a:extLst>
              <a:ext uri="{FF2B5EF4-FFF2-40B4-BE49-F238E27FC236}">
                <a16:creationId xmlns:a16="http://schemas.microsoft.com/office/drawing/2014/main" id="{C453E73C-AB5D-144E-8573-5B8338A398C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498573"/>
            <a:ext cx="9144000" cy="3276600"/>
          </a:xfrm>
          <a:prstGeom prst="rect">
            <a:avLst/>
          </a:prstGeom>
        </p:spPr>
      </p:pic>
    </p:spTree>
    <p:extLst>
      <p:ext uri="{BB962C8B-B14F-4D97-AF65-F5344CB8AC3E}">
        <p14:creationId xmlns:p14="http://schemas.microsoft.com/office/powerpoint/2010/main" val="3453003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 White - Cli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14550C9-5169-9B4D-89F4-1D3EEB289481}"/>
              </a:ext>
            </a:extLst>
          </p:cNvPr>
          <p:cNvPicPr>
            <a:picLocks noChangeAspect="1"/>
          </p:cNvPicPr>
          <p:nvPr userDrawn="1"/>
        </p:nvPicPr>
        <p:blipFill>
          <a:blip r:embed="rId2" cstate="screen">
            <a:alphaModFix/>
            <a:extLst>
              <a:ext uri="{28A0092B-C50C-407E-A947-70E740481C1C}">
                <a14:useLocalDpi xmlns:a14="http://schemas.microsoft.com/office/drawing/2010/main"/>
              </a:ext>
            </a:extLst>
          </a:blip>
          <a:stretch>
            <a:fillRect/>
          </a:stretch>
        </p:blipFill>
        <p:spPr>
          <a:xfrm>
            <a:off x="498762" y="3185960"/>
            <a:ext cx="8106222" cy="2904730"/>
          </a:xfrm>
          <a:prstGeom prst="rect">
            <a:avLst/>
          </a:prstGeom>
        </p:spPr>
      </p:pic>
      <p:sp>
        <p:nvSpPr>
          <p:cNvPr id="12" name="Title 1">
            <a:extLst>
              <a:ext uri="{FF2B5EF4-FFF2-40B4-BE49-F238E27FC236}">
                <a16:creationId xmlns:a16="http://schemas.microsoft.com/office/drawing/2014/main" id="{59AAB451-16EC-A34B-AF1A-9CD124B105A3}"/>
              </a:ext>
            </a:extLst>
          </p:cNvPr>
          <p:cNvSpPr>
            <a:spLocks noGrp="1"/>
          </p:cNvSpPr>
          <p:nvPr>
            <p:ph type="ctrTitle"/>
          </p:nvPr>
        </p:nvSpPr>
        <p:spPr>
          <a:xfrm>
            <a:off x="500514" y="1443787"/>
            <a:ext cx="8104471" cy="452387"/>
          </a:xfrm>
          <a:prstGeom prst="rect">
            <a:avLst/>
          </a:prstGeom>
        </p:spPr>
        <p:txBody>
          <a:bodyPr lIns="0" tIns="0" rIns="0" bIns="0" anchor="t" anchorCtr="0">
            <a:noAutofit/>
          </a:bodyPr>
          <a:lstStyle>
            <a:lvl1pPr algn="l">
              <a:defRPr sz="3200" b="1">
                <a:solidFill>
                  <a:schemeClr val="accent4"/>
                </a:solidFill>
                <a:latin typeface="+mn-lt"/>
              </a:defRPr>
            </a:lvl1pPr>
          </a:lstStyle>
          <a:p>
            <a:r>
              <a:rPr lang="en-US"/>
              <a:t>Click to edit Master title style</a:t>
            </a:r>
          </a:p>
        </p:txBody>
      </p:sp>
      <p:sp>
        <p:nvSpPr>
          <p:cNvPr id="17" name="Subtitle 2">
            <a:extLst>
              <a:ext uri="{FF2B5EF4-FFF2-40B4-BE49-F238E27FC236}">
                <a16:creationId xmlns:a16="http://schemas.microsoft.com/office/drawing/2014/main" id="{A44FCBB3-9B3B-2F4E-8103-8B1FA453755D}"/>
              </a:ext>
            </a:extLst>
          </p:cNvPr>
          <p:cNvSpPr>
            <a:spLocks noGrp="1"/>
          </p:cNvSpPr>
          <p:nvPr>
            <p:ph type="subTitle" idx="1"/>
          </p:nvPr>
        </p:nvSpPr>
        <p:spPr>
          <a:xfrm>
            <a:off x="500513" y="1850241"/>
            <a:ext cx="8104471" cy="373196"/>
          </a:xfrm>
          <a:prstGeom prst="rect">
            <a:avLst/>
          </a:prstGeom>
        </p:spPr>
        <p:txBody>
          <a:bodyPr lIns="0" tIns="0" rIns="0" bIns="0">
            <a:noAutofit/>
          </a:bodyPr>
          <a:lstStyle>
            <a:lvl1pPr marL="0" indent="0" algn="l">
              <a:buNone/>
              <a:defRPr sz="32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8" name="Straight Connector 17">
            <a:extLst>
              <a:ext uri="{FF2B5EF4-FFF2-40B4-BE49-F238E27FC236}">
                <a16:creationId xmlns:a16="http://schemas.microsoft.com/office/drawing/2014/main" id="{5DE93320-D5F4-D14A-BF59-1C36C46C803E}"/>
              </a:ext>
            </a:extLst>
          </p:cNvPr>
          <p:cNvCxnSpPr/>
          <p:nvPr userDrawn="1"/>
        </p:nvCxnSpPr>
        <p:spPr>
          <a:xfrm>
            <a:off x="0" y="2435189"/>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9" name="Text Placeholder 12">
            <a:extLst>
              <a:ext uri="{FF2B5EF4-FFF2-40B4-BE49-F238E27FC236}">
                <a16:creationId xmlns:a16="http://schemas.microsoft.com/office/drawing/2014/main" id="{1E68236B-06B8-8D45-8C6B-0251DBDA26F0}"/>
              </a:ext>
            </a:extLst>
          </p:cNvPr>
          <p:cNvSpPr>
            <a:spLocks noGrp="1"/>
          </p:cNvSpPr>
          <p:nvPr>
            <p:ph type="body" sz="quarter" idx="13"/>
          </p:nvPr>
        </p:nvSpPr>
        <p:spPr>
          <a:xfrm>
            <a:off x="500063" y="2607809"/>
            <a:ext cx="4081462" cy="568526"/>
          </a:xfrm>
          <a:prstGeom prst="rect">
            <a:avLst/>
          </a:prstGeom>
        </p:spPr>
        <p:txBody>
          <a:bodyPr wrap="none" lIns="0" tIns="0" rIns="0" bIns="0">
            <a:noAutofit/>
          </a:bodyPr>
          <a:lstStyle>
            <a:lvl1pPr marL="0" indent="0">
              <a:lnSpc>
                <a:spcPts val="1800"/>
              </a:lnSpc>
              <a:spcBef>
                <a:spcPts val="0"/>
              </a:spcBef>
              <a:buNone/>
              <a:defRPr sz="1800" b="1">
                <a:solidFill>
                  <a:schemeClr val="accent4"/>
                </a:solidFill>
              </a:defRPr>
            </a:lvl1pPr>
            <a:lvl2pPr marL="0" indent="0">
              <a:lnSpc>
                <a:spcPts val="1800"/>
              </a:lnSpc>
              <a:buNone/>
              <a:defRPr sz="1800">
                <a:solidFill>
                  <a:schemeClr val="accent4"/>
                </a:solidFill>
              </a:defRPr>
            </a:lvl2pPr>
          </a:lstStyle>
          <a:p>
            <a:pPr lvl="0"/>
            <a:r>
              <a:rPr lang="en-US"/>
              <a:t>Edit Master text styles</a:t>
            </a:r>
          </a:p>
          <a:p>
            <a:pPr lvl="1"/>
            <a:r>
              <a:rPr lang="en-US"/>
              <a:t>Second level</a:t>
            </a:r>
          </a:p>
        </p:txBody>
      </p:sp>
      <p:sp>
        <p:nvSpPr>
          <p:cNvPr id="20" name="Text Placeholder 12">
            <a:extLst>
              <a:ext uri="{FF2B5EF4-FFF2-40B4-BE49-F238E27FC236}">
                <a16:creationId xmlns:a16="http://schemas.microsoft.com/office/drawing/2014/main" id="{C2717508-F821-2B48-8853-402FFD089E55}"/>
              </a:ext>
            </a:extLst>
          </p:cNvPr>
          <p:cNvSpPr>
            <a:spLocks noGrp="1"/>
          </p:cNvSpPr>
          <p:nvPr>
            <p:ph type="body" sz="quarter" idx="14"/>
          </p:nvPr>
        </p:nvSpPr>
        <p:spPr>
          <a:xfrm>
            <a:off x="4764055" y="2607809"/>
            <a:ext cx="3840929" cy="289392"/>
          </a:xfrm>
          <a:prstGeom prst="rect">
            <a:avLst/>
          </a:prstGeom>
        </p:spPr>
        <p:txBody>
          <a:bodyPr vert="horz" wrap="none" lIns="0" tIns="0" rIns="0" bIns="0" anchor="t" anchorCtr="0">
            <a:noAutofit/>
          </a:bodyPr>
          <a:lstStyle>
            <a:lvl1pPr marL="0" indent="0" algn="r">
              <a:lnSpc>
                <a:spcPts val="1800"/>
              </a:lnSpc>
              <a:spcBef>
                <a:spcPts val="0"/>
              </a:spcBef>
              <a:buNone/>
              <a:defRPr sz="1800" b="0">
                <a:solidFill>
                  <a:schemeClr val="accent4"/>
                </a:solidFill>
              </a:defRPr>
            </a:lvl1pPr>
            <a:lvl2pPr marL="0" indent="0">
              <a:lnSpc>
                <a:spcPts val="1800"/>
              </a:lnSpc>
              <a:buNone/>
              <a:defRPr sz="1800">
                <a:solidFill>
                  <a:schemeClr val="bg1"/>
                </a:solidFill>
              </a:defRPr>
            </a:lvl2pPr>
          </a:lstStyle>
          <a:p>
            <a:pPr lvl="0"/>
            <a:r>
              <a:rPr lang="en-US"/>
              <a:t>Edit Master text styles</a:t>
            </a:r>
          </a:p>
        </p:txBody>
      </p:sp>
      <p:pic>
        <p:nvPicPr>
          <p:cNvPr id="13" name="Picture 2" descr="Home | Hertfordshire County Council | Hertfordshire County Council">
            <a:extLst>
              <a:ext uri="{FF2B5EF4-FFF2-40B4-BE49-F238E27FC236}">
                <a16:creationId xmlns:a16="http://schemas.microsoft.com/office/drawing/2014/main" id="{705452A5-7A0B-43DB-A5B9-47645B97215B}"/>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427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Title - Whit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762BA6A-6F6D-A346-B090-297ACCA721C8}"/>
              </a:ext>
            </a:extLst>
          </p:cNvPr>
          <p:cNvSpPr/>
          <p:nvPr userDrawn="1"/>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091414F5-EBC5-4847-A54F-6CB5DAC9C05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96463" y="507062"/>
            <a:ext cx="815924" cy="359212"/>
          </a:xfrm>
          <a:prstGeom prst="rect">
            <a:avLst/>
          </a:prstGeom>
        </p:spPr>
      </p:pic>
      <p:sp>
        <p:nvSpPr>
          <p:cNvPr id="2" name="Title 1"/>
          <p:cNvSpPr>
            <a:spLocks noGrp="1"/>
          </p:cNvSpPr>
          <p:nvPr>
            <p:ph type="ctrTitle" hasCustomPrompt="1"/>
          </p:nvPr>
        </p:nvSpPr>
        <p:spPr>
          <a:xfrm>
            <a:off x="500515" y="1722919"/>
            <a:ext cx="3634164" cy="1094460"/>
          </a:xfrm>
          <a:prstGeom prst="rect">
            <a:avLst/>
          </a:prstGeom>
        </p:spPr>
        <p:txBody>
          <a:bodyPr lIns="0" tIns="0" rIns="0" bIns="0" anchor="t" anchorCtr="0">
            <a:noAutofit/>
          </a:bodyPr>
          <a:lstStyle>
            <a:lvl1pPr algn="l">
              <a:defRPr sz="3200" b="1">
                <a:solidFill>
                  <a:schemeClr val="accent4"/>
                </a:solidFill>
                <a:latin typeface="+mn-lt"/>
              </a:defRPr>
            </a:lvl1pPr>
          </a:lstStyle>
          <a:p>
            <a:r>
              <a:rPr lang="en-US"/>
              <a:t>Click to edit </a:t>
            </a:r>
            <a:br>
              <a:rPr lang="en-US"/>
            </a:br>
            <a:r>
              <a:rPr lang="en-US"/>
              <a:t>Master title style</a:t>
            </a:r>
          </a:p>
        </p:txBody>
      </p:sp>
      <p:sp>
        <p:nvSpPr>
          <p:cNvPr id="3" name="Subtitle 2"/>
          <p:cNvSpPr>
            <a:spLocks noGrp="1"/>
          </p:cNvSpPr>
          <p:nvPr>
            <p:ph type="subTitle" idx="1"/>
          </p:nvPr>
        </p:nvSpPr>
        <p:spPr>
          <a:xfrm>
            <a:off x="500513" y="3055804"/>
            <a:ext cx="3634165" cy="373196"/>
          </a:xfrm>
          <a:prstGeom prst="rect">
            <a:avLst/>
          </a:prstGeom>
        </p:spPr>
        <p:txBody>
          <a:bodyPr lIns="0" tIns="0" rIns="0" bIns="0">
            <a:noAutofit/>
          </a:bodyPr>
          <a:lstStyle>
            <a:lvl1pPr marL="0" indent="0" algn="l">
              <a:buNone/>
              <a:defRPr sz="32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0" name="Picture 9">
            <a:extLst>
              <a:ext uri="{FF2B5EF4-FFF2-40B4-BE49-F238E27FC236}">
                <a16:creationId xmlns:a16="http://schemas.microsoft.com/office/drawing/2014/main" id="{48D4B7CA-41EB-0541-8D51-62BB164632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834800" y="1371600"/>
            <a:ext cx="3773868" cy="5590800"/>
          </a:xfrm>
          <a:prstGeom prst="rect">
            <a:avLst/>
          </a:prstGeom>
        </p:spPr>
      </p:pic>
    </p:spTree>
    <p:extLst>
      <p:ext uri="{BB962C8B-B14F-4D97-AF65-F5344CB8AC3E}">
        <p14:creationId xmlns:p14="http://schemas.microsoft.com/office/powerpoint/2010/main" val="3016486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029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9012E3E7-5047-8144-89A0-6116714CAEFA}"/>
              </a:ext>
            </a:extLst>
          </p:cNvPr>
          <p:cNvSpPr>
            <a:spLocks noGrp="1"/>
          </p:cNvSpPr>
          <p:nvPr>
            <p:ph type="body" sz="quarter" idx="12"/>
          </p:nvPr>
        </p:nvSpPr>
        <p:spPr>
          <a:xfrm>
            <a:off x="509588" y="0"/>
            <a:ext cx="8047271" cy="1029903"/>
          </a:xfrm>
          <a:prstGeom prst="rect">
            <a:avLst/>
          </a:prstGeom>
        </p:spPr>
        <p:txBody>
          <a:bodyPr lIns="0" tIns="0" rIns="0" bIns="0" anchor="ctr">
            <a:normAutofit/>
          </a:bodyPr>
          <a:lstStyle>
            <a:lvl1pPr marL="0" indent="0" algn="l" rtl="0">
              <a:spcBef>
                <a:spcPts val="0"/>
              </a:spcBef>
              <a:buFontTx/>
              <a:buNone/>
              <a:defRPr sz="3600" b="1">
                <a:solidFill>
                  <a:schemeClr val="accent4"/>
                </a:solidFill>
              </a:defRPr>
            </a:lvl1pPr>
            <a:lvl2pPr marL="0" indent="0" algn="l" rtl="0">
              <a:spcBef>
                <a:spcPts val="0"/>
              </a:spcBef>
              <a:buFontTx/>
              <a:buNone/>
              <a:defRPr>
                <a:solidFill>
                  <a:schemeClr val="bg1"/>
                </a:solidFill>
              </a:defRPr>
            </a:lvl2pPr>
          </a:lstStyle>
          <a:p>
            <a:pPr lvl="0"/>
            <a:r>
              <a:rPr lang="en-US"/>
              <a:t>Edit Master text styles</a:t>
            </a:r>
          </a:p>
        </p:txBody>
      </p:sp>
      <p:sp>
        <p:nvSpPr>
          <p:cNvPr id="15" name="Text Placeholder 5">
            <a:extLst>
              <a:ext uri="{FF2B5EF4-FFF2-40B4-BE49-F238E27FC236}">
                <a16:creationId xmlns:a16="http://schemas.microsoft.com/office/drawing/2014/main" id="{D89E18C5-4281-A14A-8C25-A10134EC1E87}"/>
              </a:ext>
            </a:extLst>
          </p:cNvPr>
          <p:cNvSpPr>
            <a:spLocks noGrp="1"/>
          </p:cNvSpPr>
          <p:nvPr>
            <p:ph type="body" sz="quarter" idx="14"/>
          </p:nvPr>
        </p:nvSpPr>
        <p:spPr>
          <a:xfrm>
            <a:off x="485775" y="1720735"/>
            <a:ext cx="8126611" cy="4347555"/>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cxnSp>
        <p:nvCxnSpPr>
          <p:cNvPr id="16" name="Straight Connector 15">
            <a:extLst>
              <a:ext uri="{FF2B5EF4-FFF2-40B4-BE49-F238E27FC236}">
                <a16:creationId xmlns:a16="http://schemas.microsoft.com/office/drawing/2014/main" id="{5B765E1D-5BFD-EA4E-9C7E-28F8B1E966B1}"/>
              </a:ext>
            </a:extLst>
          </p:cNvPr>
          <p:cNvCxnSpPr>
            <a:cxnSpLocks/>
          </p:cNvCxnSpPr>
          <p:nvPr userDrawn="1"/>
        </p:nvCxnSpPr>
        <p:spPr>
          <a:xfrm>
            <a:off x="471487" y="6073540"/>
            <a:ext cx="8140900"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9A650D7-663E-A949-9ECA-6944F348A9BA}"/>
              </a:ext>
            </a:extLst>
          </p:cNvPr>
          <p:cNvCxnSpPr/>
          <p:nvPr userDrawn="1"/>
        </p:nvCxnSpPr>
        <p:spPr>
          <a:xfrm>
            <a:off x="0" y="102990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Slide Number Placeholder 1">
            <a:extLst>
              <a:ext uri="{FF2B5EF4-FFF2-40B4-BE49-F238E27FC236}">
                <a16:creationId xmlns:a16="http://schemas.microsoft.com/office/drawing/2014/main" id="{13CBAB1E-DE43-4E53-83D3-08CB404119F8}"/>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sp>
        <p:nvSpPr>
          <p:cNvPr id="2" name="TextBox 1">
            <a:extLst>
              <a:ext uri="{FF2B5EF4-FFF2-40B4-BE49-F238E27FC236}">
                <a16:creationId xmlns:a16="http://schemas.microsoft.com/office/drawing/2014/main" id="{0B517FF0-D14E-4272-99D9-52641080C951}"/>
              </a:ext>
            </a:extLst>
          </p:cNvPr>
          <p:cNvSpPr txBox="1"/>
          <p:nvPr userDrawn="1"/>
        </p:nvSpPr>
        <p:spPr>
          <a:xfrm>
            <a:off x="8556860" y="6466901"/>
            <a:ext cx="499006" cy="276999"/>
          </a:xfrm>
          <a:prstGeom prst="rect">
            <a:avLst/>
          </a:prstGeom>
          <a:noFill/>
        </p:spPr>
        <p:txBody>
          <a:bodyPr wrap="square" rtlCol="0">
            <a:spAutoFit/>
          </a:bodyPr>
          <a:lstStyle/>
          <a:p>
            <a:fld id="{ADE02ED7-E361-4DD1-B5D5-DDFC49D41789}" type="slidenum">
              <a:rPr lang="en-GB" sz="1200" smtClean="0">
                <a:solidFill>
                  <a:schemeClr val="bg1">
                    <a:lumMod val="65000"/>
                  </a:schemeClr>
                </a:solidFill>
              </a:rPr>
              <a:t>‹#›</a:t>
            </a:fld>
            <a:endParaRPr lang="en-GB" sz="1200">
              <a:solidFill>
                <a:schemeClr val="bg1">
                  <a:lumMod val="65000"/>
                </a:schemeClr>
              </a:solidFill>
            </a:endParaRPr>
          </a:p>
        </p:txBody>
      </p:sp>
      <p:pic>
        <p:nvPicPr>
          <p:cNvPr id="1026" name="Picture 2" descr="Home | Hertfordshire County Council | Hertfordshire County Council">
            <a:extLst>
              <a:ext uri="{FF2B5EF4-FFF2-40B4-BE49-F238E27FC236}">
                <a16:creationId xmlns:a16="http://schemas.microsoft.com/office/drawing/2014/main" id="{63072912-4D3E-4ECC-9590-577B1F8DCE09}"/>
              </a:ext>
            </a:extLst>
          </p:cNvPr>
          <p:cNvPicPr>
            <a:picLocks noChangeAspect="1" noChangeArrowheads="1"/>
          </p:cNvPicPr>
          <p:nvPr userDrawn="1"/>
        </p:nvPicPr>
        <p:blipFill>
          <a:blip r:embed="rId2" cstate="hqprint">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477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iagram slide - pie">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FB0717A9-5ED9-C542-81BF-404F915C7936}"/>
              </a:ext>
            </a:extLst>
          </p:cNvPr>
          <p:cNvGraphicFramePr/>
          <p:nvPr userDrawn="1">
            <p:extLst>
              <p:ext uri="{D42A27DB-BD31-4B8C-83A1-F6EECF244321}">
                <p14:modId xmlns:p14="http://schemas.microsoft.com/office/powerpoint/2010/main" val="2118718301"/>
              </p:ext>
            </p:extLst>
          </p:nvPr>
        </p:nvGraphicFramePr>
        <p:xfrm>
          <a:off x="4331368" y="1739077"/>
          <a:ext cx="4485371" cy="4271025"/>
        </p:xfrm>
        <a:graphic>
          <a:graphicData uri="http://schemas.openxmlformats.org/drawingml/2006/chart">
            <c:chart xmlns:c="http://schemas.openxmlformats.org/drawingml/2006/chart" xmlns:r="http://schemas.openxmlformats.org/officeDocument/2006/relationships" r:id="rId2"/>
          </a:graphicData>
        </a:graphic>
      </p:graphicFrame>
      <p:sp>
        <p:nvSpPr>
          <p:cNvPr id="5" name="Chart Placeholder 4">
            <a:extLst>
              <a:ext uri="{FF2B5EF4-FFF2-40B4-BE49-F238E27FC236}">
                <a16:creationId xmlns:a16="http://schemas.microsoft.com/office/drawing/2014/main" id="{D7E535E8-E317-BE44-81E2-FF0AA64648BB}"/>
              </a:ext>
            </a:extLst>
          </p:cNvPr>
          <p:cNvSpPr>
            <a:spLocks noGrp="1"/>
          </p:cNvSpPr>
          <p:nvPr>
            <p:ph type="chart" sz="quarter" idx="12"/>
          </p:nvPr>
        </p:nvSpPr>
        <p:spPr>
          <a:xfrm>
            <a:off x="4331366" y="1715486"/>
            <a:ext cx="4280821" cy="4152460"/>
          </a:xfrm>
          <a:prstGeom prst="rect">
            <a:avLst/>
          </a:prstGeom>
        </p:spPr>
        <p:txBody>
          <a:bodyPr/>
          <a:lstStyle/>
          <a:p>
            <a:endParaRPr lang="en-US"/>
          </a:p>
        </p:txBody>
      </p:sp>
      <p:cxnSp>
        <p:nvCxnSpPr>
          <p:cNvPr id="16" name="Straight Connector 15">
            <a:extLst>
              <a:ext uri="{FF2B5EF4-FFF2-40B4-BE49-F238E27FC236}">
                <a16:creationId xmlns:a16="http://schemas.microsoft.com/office/drawing/2014/main" id="{18A7593F-70C7-674E-93AC-E3981FFFC1D2}"/>
              </a:ext>
            </a:extLst>
          </p:cNvPr>
          <p:cNvCxnSpPr>
            <a:cxnSpLocks/>
          </p:cNvCxnSpPr>
          <p:nvPr userDrawn="1"/>
        </p:nvCxnSpPr>
        <p:spPr>
          <a:xfrm>
            <a:off x="471487" y="6073540"/>
            <a:ext cx="8140900"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 Placeholder 5">
            <a:extLst>
              <a:ext uri="{FF2B5EF4-FFF2-40B4-BE49-F238E27FC236}">
                <a16:creationId xmlns:a16="http://schemas.microsoft.com/office/drawing/2014/main" id="{CA42EA96-21A9-6D40-BB0B-6C179D5FDE14}"/>
              </a:ext>
            </a:extLst>
          </p:cNvPr>
          <p:cNvSpPr>
            <a:spLocks noGrp="1"/>
          </p:cNvSpPr>
          <p:nvPr>
            <p:ph type="body" sz="quarter" idx="14"/>
          </p:nvPr>
        </p:nvSpPr>
        <p:spPr>
          <a:xfrm>
            <a:off x="485775" y="1720735"/>
            <a:ext cx="3845591" cy="4147211"/>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sp>
        <p:nvSpPr>
          <p:cNvPr id="13" name="Rectangle 12">
            <a:extLst>
              <a:ext uri="{FF2B5EF4-FFF2-40B4-BE49-F238E27FC236}">
                <a16:creationId xmlns:a16="http://schemas.microsoft.com/office/drawing/2014/main" id="{E4AAF854-B0CD-E940-A9AB-FFA237AE4061}"/>
              </a:ext>
            </a:extLst>
          </p:cNvPr>
          <p:cNvSpPr/>
          <p:nvPr userDrawn="1"/>
        </p:nvSpPr>
        <p:spPr>
          <a:xfrm>
            <a:off x="0" y="0"/>
            <a:ext cx="9144000" cy="1029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7">
            <a:extLst>
              <a:ext uri="{FF2B5EF4-FFF2-40B4-BE49-F238E27FC236}">
                <a16:creationId xmlns:a16="http://schemas.microsoft.com/office/drawing/2014/main" id="{18C661FD-203A-E348-B628-5895B52CE9DA}"/>
              </a:ext>
            </a:extLst>
          </p:cNvPr>
          <p:cNvSpPr>
            <a:spLocks noGrp="1"/>
          </p:cNvSpPr>
          <p:nvPr>
            <p:ph type="body" sz="quarter" idx="15"/>
          </p:nvPr>
        </p:nvSpPr>
        <p:spPr>
          <a:xfrm>
            <a:off x="509588" y="0"/>
            <a:ext cx="8047271" cy="1029903"/>
          </a:xfrm>
          <a:prstGeom prst="rect">
            <a:avLst/>
          </a:prstGeom>
        </p:spPr>
        <p:txBody>
          <a:bodyPr lIns="0" tIns="0" rIns="0" bIns="0" anchor="ctr">
            <a:normAutofit/>
          </a:bodyPr>
          <a:lstStyle>
            <a:lvl1pPr marL="0" indent="0" algn="l" rtl="0">
              <a:spcBef>
                <a:spcPts val="0"/>
              </a:spcBef>
              <a:buFontTx/>
              <a:buNone/>
              <a:defRPr sz="3600" b="1">
                <a:solidFill>
                  <a:schemeClr val="accent4"/>
                </a:solidFill>
              </a:defRPr>
            </a:lvl1pPr>
            <a:lvl2pPr marL="0" indent="0" algn="l" rtl="0">
              <a:spcBef>
                <a:spcPts val="0"/>
              </a:spcBef>
              <a:buFontTx/>
              <a:buNone/>
              <a:defRPr>
                <a:solidFill>
                  <a:schemeClr val="bg1"/>
                </a:solidFill>
              </a:defRPr>
            </a:lvl2pPr>
          </a:lstStyle>
          <a:p>
            <a:pPr lvl="0"/>
            <a:r>
              <a:rPr lang="en-US"/>
              <a:t>Edit Master text styles</a:t>
            </a:r>
          </a:p>
        </p:txBody>
      </p:sp>
      <p:cxnSp>
        <p:nvCxnSpPr>
          <p:cNvPr id="17" name="Straight Connector 16">
            <a:extLst>
              <a:ext uri="{FF2B5EF4-FFF2-40B4-BE49-F238E27FC236}">
                <a16:creationId xmlns:a16="http://schemas.microsoft.com/office/drawing/2014/main" id="{EB6E7EB1-82DB-2345-94FD-72EA0BBC355A}"/>
              </a:ext>
            </a:extLst>
          </p:cNvPr>
          <p:cNvCxnSpPr/>
          <p:nvPr userDrawn="1"/>
        </p:nvCxnSpPr>
        <p:spPr>
          <a:xfrm>
            <a:off x="0" y="102990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Slide Number Placeholder 1">
            <a:extLst>
              <a:ext uri="{FF2B5EF4-FFF2-40B4-BE49-F238E27FC236}">
                <a16:creationId xmlns:a16="http://schemas.microsoft.com/office/drawing/2014/main" id="{0D15F971-48DF-4C02-A023-B083B8AB437C}"/>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pic>
        <p:nvPicPr>
          <p:cNvPr id="14" name="Picture 2" descr="Home | Hertfordshire County Council | Hertfordshire County Council">
            <a:extLst>
              <a:ext uri="{FF2B5EF4-FFF2-40B4-BE49-F238E27FC236}">
                <a16:creationId xmlns:a16="http://schemas.microsoft.com/office/drawing/2014/main" id="{ADA99E54-1CE6-4A93-8328-74BA2173234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492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3455849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1581902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Section Title - Blu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4F30DA-BF5A-8143-ADF9-F77014F89D02}"/>
              </a:ext>
            </a:extLst>
          </p:cNvPr>
          <p:cNvSpPr/>
          <p:nvPr userDrawn="1"/>
        </p:nvSpPr>
        <p:spPr>
          <a:xfrm>
            <a:off x="-9525" y="5"/>
            <a:ext cx="9153525" cy="6857996"/>
          </a:xfrm>
          <a:prstGeom prst="rect">
            <a:avLst/>
          </a:prstGeom>
          <a:gradFill flip="none" rotWithShape="1">
            <a:gsLst>
              <a:gs pos="67000">
                <a:srgbClr val="0C72A9"/>
              </a:gs>
              <a:gs pos="0">
                <a:schemeClr val="accent4"/>
              </a:gs>
              <a:gs pos="10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 </a:t>
            </a:r>
          </a:p>
        </p:txBody>
      </p:sp>
      <p:pic>
        <p:nvPicPr>
          <p:cNvPr id="14" name="Picture 13">
            <a:extLst>
              <a:ext uri="{FF2B5EF4-FFF2-40B4-BE49-F238E27FC236}">
                <a16:creationId xmlns:a16="http://schemas.microsoft.com/office/drawing/2014/main" id="{7405C455-064E-F946-9D48-EAC8CA97C3F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27582" y="1267200"/>
            <a:ext cx="2877409" cy="5681312"/>
          </a:xfrm>
          <a:prstGeom prst="rect">
            <a:avLst/>
          </a:prstGeom>
        </p:spPr>
      </p:pic>
      <p:sp>
        <p:nvSpPr>
          <p:cNvPr id="16" name="Title 1">
            <a:extLst>
              <a:ext uri="{FF2B5EF4-FFF2-40B4-BE49-F238E27FC236}">
                <a16:creationId xmlns:a16="http://schemas.microsoft.com/office/drawing/2014/main" id="{736A100B-3AAA-0048-B189-578D71BA15C9}"/>
              </a:ext>
            </a:extLst>
          </p:cNvPr>
          <p:cNvSpPr>
            <a:spLocks noGrp="1"/>
          </p:cNvSpPr>
          <p:nvPr>
            <p:ph type="ctrTitle" hasCustomPrompt="1"/>
          </p:nvPr>
        </p:nvSpPr>
        <p:spPr>
          <a:xfrm>
            <a:off x="500515" y="2297225"/>
            <a:ext cx="3634164" cy="1459280"/>
          </a:xfrm>
          <a:prstGeom prst="rect">
            <a:avLst/>
          </a:prstGeom>
        </p:spPr>
        <p:txBody>
          <a:bodyPr lIns="0" tIns="0" rIns="0" bIns="0" anchor="t" anchorCtr="0">
            <a:noAutofit/>
          </a:bodyPr>
          <a:lstStyle>
            <a:lvl1pPr algn="l">
              <a:defRPr sz="3200" b="1">
                <a:solidFill>
                  <a:schemeClr val="bg1"/>
                </a:solidFill>
                <a:latin typeface="+mn-lt"/>
              </a:defRPr>
            </a:lvl1pPr>
          </a:lstStyle>
          <a:p>
            <a:r>
              <a:rPr lang="en-US"/>
              <a:t>Click to edit </a:t>
            </a:r>
            <a:br>
              <a:rPr lang="en-US"/>
            </a:br>
            <a:r>
              <a:rPr lang="en-US"/>
              <a:t>Master title style</a:t>
            </a:r>
          </a:p>
        </p:txBody>
      </p:sp>
      <p:sp>
        <p:nvSpPr>
          <p:cNvPr id="18" name="Subtitle 2">
            <a:extLst>
              <a:ext uri="{FF2B5EF4-FFF2-40B4-BE49-F238E27FC236}">
                <a16:creationId xmlns:a16="http://schemas.microsoft.com/office/drawing/2014/main" id="{A259A9A0-EAAE-4C44-82D8-8A45F1172985}"/>
              </a:ext>
            </a:extLst>
          </p:cNvPr>
          <p:cNvSpPr>
            <a:spLocks noGrp="1"/>
          </p:cNvSpPr>
          <p:nvPr>
            <p:ph type="subTitle" idx="1"/>
          </p:nvPr>
        </p:nvSpPr>
        <p:spPr>
          <a:xfrm>
            <a:off x="500520" y="4074409"/>
            <a:ext cx="3634165" cy="497595"/>
          </a:xfrm>
          <a:prstGeom prst="rect">
            <a:avLst/>
          </a:prstGeom>
        </p:spPr>
        <p:txBody>
          <a:bodyPr lIns="0" tIns="0" rIns="0" bIns="0">
            <a:noAutofit/>
          </a:bodyPr>
          <a:lstStyle>
            <a:lvl1pPr marL="0" indent="0" algn="l">
              <a:buNone/>
              <a:defRPr sz="3200">
                <a:solidFill>
                  <a:schemeClr val="tx2"/>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p>
        </p:txBody>
      </p:sp>
    </p:spTree>
    <p:extLst>
      <p:ext uri="{BB962C8B-B14F-4D97-AF65-F5344CB8AC3E}">
        <p14:creationId xmlns:p14="http://schemas.microsoft.com/office/powerpoint/2010/main" val="38287619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ext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39565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9012E3E7-5047-8144-89A0-6116714CAEFA}"/>
              </a:ext>
            </a:extLst>
          </p:cNvPr>
          <p:cNvSpPr>
            <a:spLocks noGrp="1"/>
          </p:cNvSpPr>
          <p:nvPr>
            <p:ph type="body" sz="quarter" idx="12"/>
          </p:nvPr>
        </p:nvSpPr>
        <p:spPr>
          <a:xfrm>
            <a:off x="509588" y="0"/>
            <a:ext cx="8047271" cy="1395413"/>
          </a:xfrm>
          <a:prstGeom prst="rect">
            <a:avLst/>
          </a:prstGeom>
        </p:spPr>
        <p:txBody>
          <a:bodyPr lIns="0" tIns="0" rIns="0" bIns="0" anchor="ctr">
            <a:normAutofit/>
          </a:bodyPr>
          <a:lstStyle>
            <a:lvl1pPr marL="0" indent="0" algn="l" rtl="0">
              <a:spcBef>
                <a:spcPts val="0"/>
              </a:spcBef>
              <a:buFontTx/>
              <a:buNone/>
              <a:defRPr sz="3600" b="1">
                <a:solidFill>
                  <a:schemeClr val="bg1"/>
                </a:solidFill>
              </a:defRPr>
            </a:lvl1pPr>
            <a:lvl2pPr marL="0" indent="0" algn="l" rtl="0">
              <a:spcBef>
                <a:spcPts val="0"/>
              </a:spcBef>
              <a:buFontTx/>
              <a:buNone/>
              <a:defRPr>
                <a:solidFill>
                  <a:schemeClr val="bg1"/>
                </a:solidFill>
              </a:defRPr>
            </a:lvl2pPr>
          </a:lstStyle>
          <a:p>
            <a:pPr lvl="0"/>
            <a:r>
              <a:rPr lang="en-US"/>
              <a:t>Edit Master text styles</a:t>
            </a:r>
          </a:p>
        </p:txBody>
      </p:sp>
      <p:sp>
        <p:nvSpPr>
          <p:cNvPr id="15" name="Text Placeholder 5">
            <a:extLst>
              <a:ext uri="{FF2B5EF4-FFF2-40B4-BE49-F238E27FC236}">
                <a16:creationId xmlns:a16="http://schemas.microsoft.com/office/drawing/2014/main" id="{D89E18C5-4281-A14A-8C25-A10134EC1E87}"/>
              </a:ext>
            </a:extLst>
          </p:cNvPr>
          <p:cNvSpPr>
            <a:spLocks noGrp="1"/>
          </p:cNvSpPr>
          <p:nvPr>
            <p:ph type="body" sz="quarter" idx="14"/>
          </p:nvPr>
        </p:nvSpPr>
        <p:spPr>
          <a:xfrm>
            <a:off x="485775" y="1720735"/>
            <a:ext cx="8126611" cy="4347555"/>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556880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Diagram slide - pi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39565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Chart 1">
            <a:extLst>
              <a:ext uri="{FF2B5EF4-FFF2-40B4-BE49-F238E27FC236}">
                <a16:creationId xmlns:a16="http://schemas.microsoft.com/office/drawing/2014/main" id="{FB0717A9-5ED9-C542-81BF-404F915C7936}"/>
              </a:ext>
            </a:extLst>
          </p:cNvPr>
          <p:cNvGraphicFramePr/>
          <p:nvPr userDrawn="1"/>
        </p:nvGraphicFramePr>
        <p:xfrm>
          <a:off x="4331368" y="1739077"/>
          <a:ext cx="4485371" cy="4271025"/>
        </p:xfrm>
        <a:graphic>
          <a:graphicData uri="http://schemas.openxmlformats.org/drawingml/2006/chart">
            <c:chart xmlns:c="http://schemas.openxmlformats.org/drawingml/2006/chart" xmlns:r="http://schemas.openxmlformats.org/officeDocument/2006/relationships" r:id="rId2"/>
          </a:graphicData>
        </a:graphic>
      </p:graphicFrame>
      <p:sp>
        <p:nvSpPr>
          <p:cNvPr id="14" name="Text Placeholder 7">
            <a:extLst>
              <a:ext uri="{FF2B5EF4-FFF2-40B4-BE49-F238E27FC236}">
                <a16:creationId xmlns:a16="http://schemas.microsoft.com/office/drawing/2014/main" id="{FF173160-C382-4B43-81A4-D41B70CF5FDE}"/>
              </a:ext>
            </a:extLst>
          </p:cNvPr>
          <p:cNvSpPr>
            <a:spLocks noGrp="1"/>
          </p:cNvSpPr>
          <p:nvPr>
            <p:ph type="body" sz="quarter" idx="13" hasCustomPrompt="1"/>
          </p:nvPr>
        </p:nvSpPr>
        <p:spPr>
          <a:xfrm>
            <a:off x="509588" y="0"/>
            <a:ext cx="8102600" cy="1395413"/>
          </a:xfrm>
          <a:prstGeom prst="rect">
            <a:avLst/>
          </a:prstGeom>
        </p:spPr>
        <p:txBody>
          <a:bodyPr lIns="0" tIns="0" rIns="0" bIns="0" anchor="ctr">
            <a:normAutofit/>
          </a:bodyPr>
          <a:lstStyle>
            <a:lvl1pPr marL="0" indent="0" algn="l" rtl="0">
              <a:spcBef>
                <a:spcPts val="0"/>
              </a:spcBef>
              <a:buFontTx/>
              <a:buNone/>
              <a:defRPr sz="3600" b="1">
                <a:solidFill>
                  <a:schemeClr val="bg1"/>
                </a:solidFill>
              </a:defRPr>
            </a:lvl1pPr>
            <a:lvl2pPr marL="0" indent="0" algn="l" rtl="0">
              <a:spcBef>
                <a:spcPts val="0"/>
              </a:spcBef>
              <a:buFontTx/>
              <a:buNone/>
              <a:defRPr>
                <a:solidFill>
                  <a:schemeClr val="bg1"/>
                </a:solidFill>
              </a:defRPr>
            </a:lvl2pPr>
          </a:lstStyle>
          <a:p>
            <a:pPr lvl="0"/>
            <a:r>
              <a:rPr lang="en-US"/>
              <a:t>Edit Master text styles</a:t>
            </a:r>
          </a:p>
        </p:txBody>
      </p:sp>
    </p:spTree>
    <p:extLst>
      <p:ext uri="{BB962C8B-B14F-4D97-AF65-F5344CB8AC3E}">
        <p14:creationId xmlns:p14="http://schemas.microsoft.com/office/powerpoint/2010/main" val="4248834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176A3CB-01B4-4785-AFE5-255BAC05BBF0}"/>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spTree>
    <p:extLst>
      <p:ext uri="{BB962C8B-B14F-4D97-AF65-F5344CB8AC3E}">
        <p14:creationId xmlns:p14="http://schemas.microsoft.com/office/powerpoint/2010/main" val="12834646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176A3CB-01B4-4785-AFE5-255BAC05BBF0}"/>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spTree>
    <p:extLst>
      <p:ext uri="{BB962C8B-B14F-4D97-AF65-F5344CB8AC3E}">
        <p14:creationId xmlns:p14="http://schemas.microsoft.com/office/powerpoint/2010/main" val="1425806318"/>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9.sv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22.svg"/><Relationship Id="rId5" Type="http://schemas.openxmlformats.org/officeDocument/2006/relationships/image" Target="../media/image15.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40.svg"/><Relationship Id="rId3" Type="http://schemas.openxmlformats.org/officeDocument/2006/relationships/image" Target="../media/image21.png"/><Relationship Id="rId7" Type="http://schemas.openxmlformats.org/officeDocument/2006/relationships/image" Target="../media/image34.svg"/><Relationship Id="rId12"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23.png"/><Relationship Id="rId11" Type="http://schemas.openxmlformats.org/officeDocument/2006/relationships/image" Target="../media/image38.svg"/><Relationship Id="rId5" Type="http://schemas.openxmlformats.org/officeDocument/2006/relationships/image" Target="../media/image32.svg"/><Relationship Id="rId10" Type="http://schemas.openxmlformats.org/officeDocument/2006/relationships/image" Target="../media/image25.png"/><Relationship Id="rId4" Type="http://schemas.openxmlformats.org/officeDocument/2006/relationships/image" Target="../media/image22.png"/><Relationship Id="rId9" Type="http://schemas.openxmlformats.org/officeDocument/2006/relationships/image" Target="../media/image36.sv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65.svg"/><Relationship Id="rId4" Type="http://schemas.openxmlformats.org/officeDocument/2006/relationships/image" Target="../media/image50.pn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image" Target="../media/image51.png"/><Relationship Id="rId4" Type="http://schemas.openxmlformats.org/officeDocument/2006/relationships/image" Target="../media/image65.svg"/></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34.xml"/><Relationship Id="rId1" Type="http://schemas.openxmlformats.org/officeDocument/2006/relationships/slideLayout" Target="../slideLayouts/slideLayout4.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5.xml"/><Relationship Id="rId1" Type="http://schemas.openxmlformats.org/officeDocument/2006/relationships/slideLayout" Target="../slideLayouts/slideLayout5.xml"/><Relationship Id="rId6" Type="http://schemas.openxmlformats.org/officeDocument/2006/relationships/image" Target="../media/image87.svg"/><Relationship Id="rId5" Type="http://schemas.openxmlformats.org/officeDocument/2006/relationships/image" Target="../media/image62.png"/><Relationship Id="rId4" Type="http://schemas.openxmlformats.org/officeDocument/2006/relationships/image" Target="../media/image85.svg"/></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6.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64.png"/></Relationships>
</file>

<file path=ppt/slides/_rels/slide38.xml.rels><?xml version="1.0" encoding="UTF-8" standalone="yes"?>
<Relationships xmlns="http://schemas.openxmlformats.org/package/2006/relationships"><Relationship Id="rId8" Type="http://schemas.openxmlformats.org/officeDocument/2006/relationships/diagramColors" Target="../diagrams/colors6.xml"/><Relationship Id="rId13" Type="http://schemas.openxmlformats.org/officeDocument/2006/relationships/diagramColors" Target="../diagrams/colors7.xml"/><Relationship Id="rId3" Type="http://schemas.openxmlformats.org/officeDocument/2006/relationships/image" Target="../media/image65.png"/><Relationship Id="rId7" Type="http://schemas.openxmlformats.org/officeDocument/2006/relationships/diagramQuickStyle" Target="../diagrams/quickStyle6.xml"/><Relationship Id="rId12" Type="http://schemas.openxmlformats.org/officeDocument/2006/relationships/diagramQuickStyle" Target="../diagrams/quickStyle7.xml"/><Relationship Id="rId2" Type="http://schemas.openxmlformats.org/officeDocument/2006/relationships/notesSlide" Target="../notesSlides/notesSlide38.xml"/><Relationship Id="rId1" Type="http://schemas.openxmlformats.org/officeDocument/2006/relationships/slideLayout" Target="../slideLayouts/slideLayout4.xml"/><Relationship Id="rId6" Type="http://schemas.openxmlformats.org/officeDocument/2006/relationships/diagramLayout" Target="../diagrams/layout6.xml"/><Relationship Id="rId11" Type="http://schemas.openxmlformats.org/officeDocument/2006/relationships/diagramLayout" Target="../diagrams/layout7.xml"/><Relationship Id="rId5" Type="http://schemas.openxmlformats.org/officeDocument/2006/relationships/diagramData" Target="../diagrams/data6.xml"/><Relationship Id="rId10" Type="http://schemas.openxmlformats.org/officeDocument/2006/relationships/diagramData" Target="../diagrams/data7.xml"/><Relationship Id="rId4" Type="http://schemas.openxmlformats.org/officeDocument/2006/relationships/image" Target="../media/image91.svg"/><Relationship Id="rId9" Type="http://schemas.microsoft.com/office/2007/relationships/diagramDrawing" Target="../diagrams/drawing6.xml"/><Relationship Id="rId14" Type="http://schemas.microsoft.com/office/2007/relationships/diagramDrawing" Target="../diagrams/drawing7.xml"/></Relationships>
</file>

<file path=ppt/slides/_rels/slide39.xml.rels><?xml version="1.0" encoding="UTF-8" standalone="yes"?>
<Relationships xmlns="http://schemas.openxmlformats.org/package/2006/relationships"><Relationship Id="rId3" Type="http://schemas.openxmlformats.org/officeDocument/2006/relationships/hyperlink" Target="https://thegrid.org.uk/send-and-additional-needs/hertfordshire-valuing-send-training-vsend" TargetMode="External"/><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hyperlink" Target="mailto:vsend@hertfordshire.gov.uk" TargetMode="External"/><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95.svg"/><Relationship Id="rId5" Type="http://schemas.openxmlformats.org/officeDocument/2006/relationships/image" Target="../media/image67.png"/><Relationship Id="rId4" Type="http://schemas.openxmlformats.org/officeDocument/2006/relationships/hyperlink" Target="mailto:support@unifybusiness.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6010" y="1789668"/>
            <a:ext cx="8104471" cy="452387"/>
          </a:xfrm>
        </p:spPr>
        <p:txBody>
          <a:bodyPr>
            <a:noAutofit/>
          </a:bodyPr>
          <a:lstStyle/>
          <a:p>
            <a:r>
              <a:rPr lang="en-US">
                <a:latin typeface="Calibri" panose="020F0502020204030204" pitchFamily="34" charset="0"/>
                <a:cs typeface="Calibri" panose="020F0502020204030204" pitchFamily="34" charset="0"/>
              </a:rPr>
              <a:t>Hertfordshire Valuing SEND Training </a:t>
            </a:r>
            <a:r>
              <a:rPr lang="en-GB">
                <a:latin typeface="Calibri" panose="020F0502020204030204" pitchFamily="34" charset="0"/>
                <a:cs typeface="Calibri" panose="020F0502020204030204" pitchFamily="34" charset="0"/>
              </a:rPr>
              <a:t/>
            </a:r>
            <a:br>
              <a:rPr lang="en-GB">
                <a:latin typeface="Calibri" panose="020F0502020204030204" pitchFamily="34" charset="0"/>
                <a:cs typeface="Calibri" panose="020F0502020204030204" pitchFamily="34" charset="0"/>
              </a:rPr>
            </a:br>
            <a:endParaRPr lang="en-US">
              <a:latin typeface="Calibri" panose="020F0502020204030204" pitchFamily="34" charset="0"/>
              <a:cs typeface="Calibri" panose="020F0502020204030204" pitchFamily="34" charset="0"/>
            </a:endParaRPr>
          </a:p>
        </p:txBody>
      </p:sp>
      <p:sp>
        <p:nvSpPr>
          <p:cNvPr id="5" name="Subtitle 4">
            <a:extLst>
              <a:ext uri="{FF2B5EF4-FFF2-40B4-BE49-F238E27FC236}">
                <a16:creationId xmlns:a16="http://schemas.microsoft.com/office/drawing/2014/main" id="{364EDAFE-3781-4E8F-903D-998EA14AFA5D}"/>
              </a:ext>
            </a:extLst>
          </p:cNvPr>
          <p:cNvSpPr>
            <a:spLocks noGrp="1"/>
          </p:cNvSpPr>
          <p:nvPr>
            <p:ph type="subTitle" idx="1"/>
          </p:nvPr>
        </p:nvSpPr>
        <p:spPr>
          <a:xfrm>
            <a:off x="456011" y="2563413"/>
            <a:ext cx="8104471" cy="373196"/>
          </a:xfrm>
        </p:spPr>
        <p:txBody>
          <a:bodyPr/>
          <a:lstStyle/>
          <a:p>
            <a:r>
              <a:rPr lang="en-US" sz="2400">
                <a:latin typeface="Calibri" panose="020F0502020204030204" pitchFamily="34" charset="0"/>
                <a:cs typeface="Calibri" panose="020F0502020204030204" pitchFamily="34" charset="0"/>
              </a:rPr>
              <a:t>Schools and Settings </a:t>
            </a:r>
            <a:endParaRPr lang="en-GB" sz="2400"/>
          </a:p>
        </p:txBody>
      </p:sp>
      <p:sp>
        <p:nvSpPr>
          <p:cNvPr id="8" name="Subtitle 4">
            <a:extLst>
              <a:ext uri="{FF2B5EF4-FFF2-40B4-BE49-F238E27FC236}">
                <a16:creationId xmlns:a16="http://schemas.microsoft.com/office/drawing/2014/main" id="{BB1CFFB0-AEC2-41F9-AFFD-45DACA73F2CB}"/>
              </a:ext>
            </a:extLst>
          </p:cNvPr>
          <p:cNvSpPr txBox="1">
            <a:spLocks/>
          </p:cNvSpPr>
          <p:nvPr/>
        </p:nvSpPr>
        <p:spPr>
          <a:xfrm>
            <a:off x="5804452" y="2565212"/>
            <a:ext cx="2653749" cy="371397"/>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 typeface="Arial" panose="020B0604020202020204" pitchFamily="34" charset="0"/>
              <a:buNone/>
              <a:defRPr sz="3200" kern="1200">
                <a:solidFill>
                  <a:schemeClr val="accent4"/>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400" dirty="0">
                <a:latin typeface="Calibri"/>
                <a:cs typeface="Calibri"/>
              </a:rPr>
              <a:t>Summer Term 2023</a:t>
            </a:r>
            <a:endParaRPr lang="en-GB" sz="2400" dirty="0">
              <a:latin typeface="Calibri"/>
              <a:cs typeface="Calibri"/>
            </a:endParaRPr>
          </a:p>
        </p:txBody>
      </p:sp>
    </p:spTree>
    <p:extLst>
      <p:ext uri="{BB962C8B-B14F-4D97-AF65-F5344CB8AC3E}">
        <p14:creationId xmlns:p14="http://schemas.microsoft.com/office/powerpoint/2010/main" val="3007105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BB7E07E-2FD3-4D50-907D-E1F1B319D3B0}"/>
              </a:ext>
            </a:extLst>
          </p:cNvPr>
          <p:cNvSpPr>
            <a:spLocks noGrp="1"/>
          </p:cNvSpPr>
          <p:nvPr>
            <p:ph type="body" sz="quarter" idx="12"/>
          </p:nvPr>
        </p:nvSpPr>
        <p:spPr>
          <a:xfrm>
            <a:off x="273788" y="1"/>
            <a:ext cx="8283071" cy="1033330"/>
          </a:xfrm>
        </p:spPr>
        <p:txBody>
          <a:bodyPr/>
          <a:lstStyle/>
          <a:p>
            <a:r>
              <a:rPr lang="en-GB" dirty="0"/>
              <a:t>Grounds Rules for our Virtual Training</a:t>
            </a:r>
          </a:p>
        </p:txBody>
      </p:sp>
      <p:sp>
        <p:nvSpPr>
          <p:cNvPr id="6" name="Text Placeholder 2">
            <a:extLst>
              <a:ext uri="{FF2B5EF4-FFF2-40B4-BE49-F238E27FC236}">
                <a16:creationId xmlns:a16="http://schemas.microsoft.com/office/drawing/2014/main" id="{AECA62E0-3932-4DCF-8C61-E37AF424C7DE}"/>
              </a:ext>
            </a:extLst>
          </p:cNvPr>
          <p:cNvSpPr>
            <a:spLocks noGrp="1"/>
          </p:cNvSpPr>
          <p:nvPr>
            <p:ph type="body" sz="quarter" idx="14"/>
          </p:nvPr>
        </p:nvSpPr>
        <p:spPr>
          <a:xfrm>
            <a:off x="1978961" y="1312860"/>
            <a:ext cx="6823134" cy="2787868"/>
          </a:xfrm>
        </p:spPr>
        <p:txBody>
          <a:bodyPr anchor="ctr"/>
          <a:lstStyle/>
          <a:p>
            <a:pPr>
              <a:spcBef>
                <a:spcPts val="3000"/>
              </a:spcBef>
              <a:buClr>
                <a:schemeClr val="accent1"/>
              </a:buClr>
            </a:pPr>
            <a:r>
              <a:rPr lang="en-GB" sz="1400" dirty="0">
                <a:solidFill>
                  <a:schemeClr val="tx1"/>
                </a:solidFill>
              </a:rPr>
              <a:t>As this is a virtual workshop, we would like to agree a number of ground rules:</a:t>
            </a:r>
          </a:p>
          <a:p>
            <a:pPr marL="704700" lvl="1" indent="-342900">
              <a:spcBef>
                <a:spcPts val="3000"/>
              </a:spcBef>
            </a:pPr>
            <a:r>
              <a:rPr lang="en-GB" sz="1400" dirty="0">
                <a:solidFill>
                  <a:schemeClr val="tx1"/>
                </a:solidFill>
              </a:rPr>
              <a:t>Keep your microphone </a:t>
            </a:r>
            <a:r>
              <a:rPr lang="en-GB" sz="1400" b="1" dirty="0">
                <a:solidFill>
                  <a:schemeClr val="tx1"/>
                </a:solidFill>
              </a:rPr>
              <a:t>muted</a:t>
            </a:r>
            <a:r>
              <a:rPr lang="en-GB" sz="1400" dirty="0">
                <a:solidFill>
                  <a:schemeClr val="tx1"/>
                </a:solidFill>
              </a:rPr>
              <a:t> when you are not talking but we would love to see faces so those who can keep cameras on please do so;</a:t>
            </a:r>
          </a:p>
          <a:p>
            <a:pPr marL="704700" lvl="1" indent="-342900">
              <a:spcBef>
                <a:spcPts val="3000"/>
              </a:spcBef>
            </a:pPr>
            <a:r>
              <a:rPr lang="en-GB" sz="1400" dirty="0">
                <a:solidFill>
                  <a:schemeClr val="tx1"/>
                </a:solidFill>
              </a:rPr>
              <a:t>If you would like to ask questions during the presentation please use the </a:t>
            </a:r>
            <a:r>
              <a:rPr lang="en-GB" sz="1400" b="1" dirty="0">
                <a:solidFill>
                  <a:schemeClr val="tx1"/>
                </a:solidFill>
              </a:rPr>
              <a:t>raise hand function </a:t>
            </a:r>
            <a:r>
              <a:rPr lang="en-GB" sz="1400" dirty="0">
                <a:solidFill>
                  <a:schemeClr val="tx1"/>
                </a:solidFill>
              </a:rPr>
              <a:t>or add them into the </a:t>
            </a:r>
            <a:r>
              <a:rPr lang="en-GB" sz="1400" b="1" dirty="0">
                <a:solidFill>
                  <a:schemeClr val="tx1"/>
                </a:solidFill>
              </a:rPr>
              <a:t>chat</a:t>
            </a:r>
            <a:r>
              <a:rPr lang="en-GB" sz="1400" dirty="0">
                <a:solidFill>
                  <a:schemeClr val="tx1"/>
                </a:solidFill>
              </a:rPr>
              <a:t>;</a:t>
            </a:r>
          </a:p>
          <a:p>
            <a:pPr marL="704700" lvl="1" indent="-342900">
              <a:spcBef>
                <a:spcPts val="3000"/>
              </a:spcBef>
            </a:pPr>
            <a:r>
              <a:rPr lang="en-GB" sz="1400" dirty="0">
                <a:solidFill>
                  <a:schemeClr val="tx1"/>
                </a:solidFill>
              </a:rPr>
              <a:t>Stay </a:t>
            </a:r>
            <a:r>
              <a:rPr lang="en-GB" sz="1400" b="1" dirty="0">
                <a:solidFill>
                  <a:schemeClr val="tx1"/>
                </a:solidFill>
              </a:rPr>
              <a:t>focused</a:t>
            </a:r>
            <a:r>
              <a:rPr lang="en-GB" sz="1400" dirty="0">
                <a:solidFill>
                  <a:schemeClr val="tx1"/>
                </a:solidFill>
              </a:rPr>
              <a:t> and </a:t>
            </a:r>
            <a:r>
              <a:rPr lang="en-GB" sz="1400" b="1" dirty="0">
                <a:solidFill>
                  <a:schemeClr val="tx1"/>
                </a:solidFill>
              </a:rPr>
              <a:t>engaged</a:t>
            </a:r>
            <a:r>
              <a:rPr lang="en-GB" sz="1400" dirty="0">
                <a:solidFill>
                  <a:schemeClr val="tx1"/>
                </a:solidFill>
              </a:rPr>
              <a:t> on the workshop – resisting the temptation to check emails or the news;</a:t>
            </a:r>
          </a:p>
          <a:p>
            <a:pPr marL="704700" lvl="1" indent="-342900">
              <a:spcBef>
                <a:spcPts val="3000"/>
              </a:spcBef>
            </a:pPr>
            <a:r>
              <a:rPr lang="en-GB" sz="1400" dirty="0">
                <a:solidFill>
                  <a:schemeClr val="tx1"/>
                </a:solidFill>
              </a:rPr>
              <a:t>We want to hear from </a:t>
            </a:r>
            <a:r>
              <a:rPr lang="en-GB" sz="1400" b="1" dirty="0">
                <a:solidFill>
                  <a:schemeClr val="tx1"/>
                </a:solidFill>
              </a:rPr>
              <a:t>you</a:t>
            </a:r>
            <a:r>
              <a:rPr lang="en-GB" sz="1400" dirty="0">
                <a:solidFill>
                  <a:schemeClr val="tx1"/>
                </a:solidFill>
              </a:rPr>
              <a:t>!</a:t>
            </a:r>
            <a:r>
              <a:rPr lang="en-GB" sz="1400" b="1" dirty="0">
                <a:solidFill>
                  <a:schemeClr val="tx1"/>
                </a:solidFill>
              </a:rPr>
              <a:t> - </a:t>
            </a:r>
            <a:r>
              <a:rPr lang="en-GB" sz="1400" dirty="0">
                <a:solidFill>
                  <a:schemeClr val="tx1"/>
                </a:solidFill>
              </a:rPr>
              <a:t>This is a safe space to test your thinking and share ideas around Valuing SEND with peers. </a:t>
            </a:r>
          </a:p>
        </p:txBody>
      </p:sp>
      <p:pic>
        <p:nvPicPr>
          <p:cNvPr id="9" name="Graphic 8" descr="Laptop outline">
            <a:extLst>
              <a:ext uri="{FF2B5EF4-FFF2-40B4-BE49-F238E27FC236}">
                <a16:creationId xmlns:a16="http://schemas.microsoft.com/office/drawing/2014/main" id="{30FDC45E-F1BE-4E89-9649-F83D05D203F3}"/>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72588" y="964318"/>
            <a:ext cx="1033330" cy="1033330"/>
          </a:xfrm>
          <a:prstGeom prst="rect">
            <a:avLst/>
          </a:prstGeom>
        </p:spPr>
      </p:pic>
      <p:pic>
        <p:nvPicPr>
          <p:cNvPr id="11" name="Graphic 10" descr="Radio microphone outline">
            <a:extLst>
              <a:ext uri="{FF2B5EF4-FFF2-40B4-BE49-F238E27FC236}">
                <a16:creationId xmlns:a16="http://schemas.microsoft.com/office/drawing/2014/main" id="{6C4C7C52-C234-4155-A56D-1D71383F68C1}"/>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37822" y="2075010"/>
            <a:ext cx="902857" cy="902857"/>
          </a:xfrm>
          <a:prstGeom prst="rect">
            <a:avLst/>
          </a:prstGeom>
        </p:spPr>
      </p:pic>
      <p:pic>
        <p:nvPicPr>
          <p:cNvPr id="4" name="Graphic 3" descr="Group brainstorm outline">
            <a:extLst>
              <a:ext uri="{FF2B5EF4-FFF2-40B4-BE49-F238E27FC236}">
                <a16:creationId xmlns:a16="http://schemas.microsoft.com/office/drawing/2014/main" id="{8249D0CD-B2EF-480A-AC28-DA4BB05323A3}"/>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628965" y="3262903"/>
            <a:ext cx="1120573" cy="1120573"/>
          </a:xfrm>
          <a:prstGeom prst="rect">
            <a:avLst/>
          </a:prstGeom>
        </p:spPr>
      </p:pic>
      <p:sp>
        <p:nvSpPr>
          <p:cNvPr id="3" name="Speech Bubble: Rectangle with Corners Rounded 2">
            <a:extLst>
              <a:ext uri="{FF2B5EF4-FFF2-40B4-BE49-F238E27FC236}">
                <a16:creationId xmlns:a16="http://schemas.microsoft.com/office/drawing/2014/main" id="{AD6E9BC2-C243-834A-BA05-CCDE33132BEC}"/>
              </a:ext>
            </a:extLst>
          </p:cNvPr>
          <p:cNvSpPr/>
          <p:nvPr/>
        </p:nvSpPr>
        <p:spPr>
          <a:xfrm rot="21300132">
            <a:off x="989025" y="4585235"/>
            <a:ext cx="3010482" cy="1184745"/>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You can type questions into the chat box as we go along, and we will monitor this where possible to quickly answer short questions throughout the session</a:t>
            </a:r>
          </a:p>
        </p:txBody>
      </p:sp>
      <p:sp>
        <p:nvSpPr>
          <p:cNvPr id="5" name="Speech Bubble: Rectangle with Corners Rounded 4">
            <a:extLst>
              <a:ext uri="{FF2B5EF4-FFF2-40B4-BE49-F238E27FC236}">
                <a16:creationId xmlns:a16="http://schemas.microsoft.com/office/drawing/2014/main" id="{A5CECAF4-35E1-792A-B0F7-B3EA2F55AF19}"/>
              </a:ext>
            </a:extLst>
          </p:cNvPr>
          <p:cNvSpPr/>
          <p:nvPr/>
        </p:nvSpPr>
        <p:spPr>
          <a:xfrm rot="355772">
            <a:off x="4461592" y="4651513"/>
            <a:ext cx="3834972" cy="1094387"/>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We will stop for a Q&amp;A session after demonstrating the tool itself to you, when we will answer any longer questions – we will do this via hands up and microphones for efficiency</a:t>
            </a:r>
          </a:p>
        </p:txBody>
      </p:sp>
    </p:spTree>
    <p:extLst>
      <p:ext uri="{BB962C8B-B14F-4D97-AF65-F5344CB8AC3E}">
        <p14:creationId xmlns:p14="http://schemas.microsoft.com/office/powerpoint/2010/main" val="422236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4C30974-9093-4FFB-B826-EE50A97985B4}"/>
              </a:ext>
            </a:extLst>
          </p:cNvPr>
          <p:cNvSpPr>
            <a:spLocks noGrp="1"/>
          </p:cNvSpPr>
          <p:nvPr>
            <p:ph type="body" sz="quarter" idx="12"/>
          </p:nvPr>
        </p:nvSpPr>
        <p:spPr>
          <a:xfrm>
            <a:off x="261258" y="1"/>
            <a:ext cx="8295602" cy="1035586"/>
          </a:xfrm>
        </p:spPr>
        <p:txBody>
          <a:bodyPr/>
          <a:lstStyle/>
          <a:p>
            <a:r>
              <a:rPr lang="en-GB"/>
              <a:t>Objectives for today’s training</a:t>
            </a:r>
          </a:p>
        </p:txBody>
      </p:sp>
      <p:graphicFrame>
        <p:nvGraphicFramePr>
          <p:cNvPr id="5" name="Text Placeholder 2">
            <a:extLst>
              <a:ext uri="{FF2B5EF4-FFF2-40B4-BE49-F238E27FC236}">
                <a16:creationId xmlns:a16="http://schemas.microsoft.com/office/drawing/2014/main" id="{2E5E2245-3C47-5988-C744-A3EEC7EE662F}"/>
              </a:ext>
            </a:extLst>
          </p:cNvPr>
          <p:cNvGraphicFramePr/>
          <p:nvPr>
            <p:extLst>
              <p:ext uri="{D42A27DB-BD31-4B8C-83A1-F6EECF244321}">
                <p14:modId xmlns:p14="http://schemas.microsoft.com/office/powerpoint/2010/main" val="1494808547"/>
              </p:ext>
            </p:extLst>
          </p:nvPr>
        </p:nvGraphicFramePr>
        <p:xfrm>
          <a:off x="261258" y="1234911"/>
          <a:ext cx="8647072" cy="44965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0388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F1E828D-C380-F5ED-BCAD-69D3D64E7ECA}"/>
              </a:ext>
            </a:extLst>
          </p:cNvPr>
          <p:cNvSpPr>
            <a:spLocks noGrp="1"/>
          </p:cNvSpPr>
          <p:nvPr>
            <p:ph type="body" sz="quarter" idx="12"/>
          </p:nvPr>
        </p:nvSpPr>
        <p:spPr>
          <a:xfrm>
            <a:off x="273378" y="0"/>
            <a:ext cx="8634952" cy="1029903"/>
          </a:xfrm>
        </p:spPr>
        <p:txBody>
          <a:bodyPr/>
          <a:lstStyle/>
          <a:p>
            <a:r>
              <a:rPr lang="en-GB"/>
              <a:t>Valuing SEND </a:t>
            </a:r>
            <a:r>
              <a:rPr lang="en-GB">
                <a:solidFill>
                  <a:schemeClr val="bg2"/>
                </a:solidFill>
              </a:rPr>
              <a:t>|</a:t>
            </a:r>
            <a:r>
              <a:rPr lang="en-GB"/>
              <a:t> </a:t>
            </a:r>
            <a:r>
              <a:rPr lang="en-GB" b="0"/>
              <a:t>Transformation overview</a:t>
            </a:r>
          </a:p>
        </p:txBody>
      </p:sp>
      <p:sp>
        <p:nvSpPr>
          <p:cNvPr id="3" name="Text Placeholder 2">
            <a:extLst>
              <a:ext uri="{FF2B5EF4-FFF2-40B4-BE49-F238E27FC236}">
                <a16:creationId xmlns:a16="http://schemas.microsoft.com/office/drawing/2014/main" id="{BE73A45E-B953-DEE2-A953-C283F98C3427}"/>
              </a:ext>
            </a:extLst>
          </p:cNvPr>
          <p:cNvSpPr>
            <a:spLocks noGrp="1"/>
          </p:cNvSpPr>
          <p:nvPr>
            <p:ph type="body" sz="quarter" idx="14"/>
          </p:nvPr>
        </p:nvSpPr>
        <p:spPr>
          <a:xfrm>
            <a:off x="1404594" y="1255222"/>
            <a:ext cx="7503736" cy="4347555"/>
          </a:xfrm>
        </p:spPr>
        <p:txBody>
          <a:bodyPr/>
          <a:lstStyle/>
          <a:p>
            <a:r>
              <a:rPr lang="en-GB" sz="1600" dirty="0">
                <a:solidFill>
                  <a:schemeClr val="tx1"/>
                </a:solidFill>
              </a:rPr>
              <a:t>As part of the SEND Transformation happening in Hertfordshire, </a:t>
            </a:r>
            <a:r>
              <a:rPr lang="en-GB" sz="1600" b="1" dirty="0">
                <a:solidFill>
                  <a:schemeClr val="tx1"/>
                </a:solidFill>
              </a:rPr>
              <a:t>4 successful trials of Valuing SEND were undertaken with pilot settings </a:t>
            </a:r>
            <a:r>
              <a:rPr lang="en-GB" sz="1600" dirty="0">
                <a:solidFill>
                  <a:schemeClr val="tx1"/>
                </a:solidFill>
              </a:rPr>
              <a:t>and this is the final phase of the </a:t>
            </a:r>
            <a:r>
              <a:rPr lang="en-GB" sz="1600" b="1" dirty="0">
                <a:solidFill>
                  <a:schemeClr val="tx1"/>
                </a:solidFill>
              </a:rPr>
              <a:t>county-wide roll out of the new approach.</a:t>
            </a:r>
          </a:p>
          <a:p>
            <a:pPr>
              <a:lnSpc>
                <a:spcPct val="90000"/>
              </a:lnSpc>
              <a:spcBef>
                <a:spcPts val="1000"/>
              </a:spcBef>
              <a:buClr>
                <a:schemeClr val="bg2"/>
              </a:buClr>
              <a:defRPr/>
            </a:pPr>
            <a:endParaRPr kumimoji="0" lang="en-GB" sz="1600" b="0" i="0" u="none" strike="noStrike" kern="0" cap="none" spc="0" normalizeH="0" baseline="0" noProof="0" dirty="0">
              <a:ln>
                <a:noFill/>
              </a:ln>
              <a:solidFill>
                <a:schemeClr val="tx1"/>
              </a:solidFill>
              <a:effectLst/>
              <a:uLnTx/>
              <a:uFillTx/>
            </a:endParaRPr>
          </a:p>
          <a:p>
            <a:pPr>
              <a:lnSpc>
                <a:spcPct val="90000"/>
              </a:lnSpc>
              <a:spcBef>
                <a:spcPts val="1000"/>
              </a:spcBef>
              <a:buClr>
                <a:schemeClr val="bg2"/>
              </a:buClr>
              <a:defRPr/>
            </a:pPr>
            <a:r>
              <a:rPr kumimoji="0" lang="en-GB" sz="1600" b="0" i="0" u="none" strike="noStrike" kern="0" cap="none" spc="0" normalizeH="0" baseline="0" noProof="0" dirty="0">
                <a:ln>
                  <a:noFill/>
                </a:ln>
                <a:solidFill>
                  <a:schemeClr val="tx1"/>
                </a:solidFill>
                <a:effectLst/>
                <a:uLnTx/>
                <a:uFillTx/>
              </a:rPr>
              <a:t>The shared </a:t>
            </a:r>
            <a:r>
              <a:rPr kumimoji="0" lang="en-GB" sz="1600" b="1" i="0" u="none" strike="noStrike" kern="0" cap="none" spc="0" normalizeH="0" baseline="0" noProof="0" dirty="0">
                <a:ln>
                  <a:noFill/>
                </a:ln>
                <a:solidFill>
                  <a:schemeClr val="tx1"/>
                </a:solidFill>
                <a:effectLst/>
                <a:uLnTx/>
                <a:uFillTx/>
              </a:rPr>
              <a:t>ambition for Valuing SEND </a:t>
            </a:r>
            <a:r>
              <a:rPr kumimoji="0" lang="en-GB" sz="1600" b="0" i="0" u="none" strike="noStrike" kern="0" cap="none" spc="0" normalizeH="0" baseline="0" noProof="0" dirty="0">
                <a:ln>
                  <a:noFill/>
                </a:ln>
                <a:solidFill>
                  <a:schemeClr val="tx1"/>
                </a:solidFill>
                <a:effectLst/>
                <a:uLnTx/>
                <a:uFillTx/>
              </a:rPr>
              <a:t>is to: </a:t>
            </a:r>
          </a:p>
          <a:p>
            <a:pPr marL="342900" marR="0" lvl="0" indent="-342900" defTabSz="914400" eaLnBrk="1" fontAlgn="auto" latinLnBrk="0" hangingPunct="1">
              <a:lnSpc>
                <a:spcPct val="90000"/>
              </a:lnSpc>
              <a:spcBef>
                <a:spcPts val="1000"/>
              </a:spcBef>
              <a:spcAft>
                <a:spcPts val="0"/>
              </a:spcAft>
              <a:buClr>
                <a:schemeClr val="bg2">
                  <a:lumMod val="75000"/>
                </a:schemeClr>
              </a:buClr>
              <a:buSzTx/>
              <a:buFont typeface="Wingdings" panose="05000000000000000000" pitchFamily="2" charset="2"/>
              <a:buChar char="Ø"/>
              <a:tabLst/>
              <a:defRPr/>
            </a:pPr>
            <a:r>
              <a:rPr kumimoji="0" lang="en-GB" sz="1600" b="0" i="0" u="none" strike="noStrike" kern="0" cap="none" spc="0" normalizeH="0" baseline="0" noProof="0" dirty="0">
                <a:ln>
                  <a:noFill/>
                </a:ln>
                <a:solidFill>
                  <a:schemeClr val="tx1"/>
                </a:solidFill>
                <a:effectLst/>
                <a:uLnTx/>
                <a:uFillTx/>
              </a:rPr>
              <a:t>Improve children’s </a:t>
            </a:r>
            <a:r>
              <a:rPr kumimoji="0" lang="en-GB" sz="1600" b="1" i="0" u="none" strike="noStrike" kern="0" cap="none" spc="0" normalizeH="0" baseline="0" noProof="0" dirty="0">
                <a:ln>
                  <a:noFill/>
                </a:ln>
                <a:solidFill>
                  <a:schemeClr val="tx1"/>
                </a:solidFill>
                <a:effectLst/>
                <a:uLnTx/>
                <a:uFillTx/>
              </a:rPr>
              <a:t>long-term outcomes and inclusion</a:t>
            </a:r>
          </a:p>
          <a:p>
            <a:pPr marL="342900" marR="0" lvl="0" indent="-342900" defTabSz="914400" eaLnBrk="1" fontAlgn="auto" latinLnBrk="0" hangingPunct="1">
              <a:lnSpc>
                <a:spcPct val="90000"/>
              </a:lnSpc>
              <a:spcBef>
                <a:spcPts val="1000"/>
              </a:spcBef>
              <a:spcAft>
                <a:spcPts val="0"/>
              </a:spcAft>
              <a:buClr>
                <a:schemeClr val="bg2">
                  <a:lumMod val="75000"/>
                </a:schemeClr>
              </a:buClr>
              <a:buSzTx/>
              <a:buFont typeface="Wingdings" panose="05000000000000000000" pitchFamily="2" charset="2"/>
              <a:buChar char="Ø"/>
              <a:tabLst/>
              <a:defRPr/>
            </a:pPr>
            <a:r>
              <a:rPr kumimoji="0" lang="en-GB" sz="1600" b="1" i="0" u="none" strike="noStrike" kern="0" cap="none" spc="0" normalizeH="0" baseline="0" noProof="0" dirty="0">
                <a:ln>
                  <a:noFill/>
                </a:ln>
                <a:solidFill>
                  <a:schemeClr val="tx1"/>
                </a:solidFill>
                <a:effectLst/>
                <a:uLnTx/>
                <a:uFillTx/>
              </a:rPr>
              <a:t>Improve the experience </a:t>
            </a:r>
            <a:r>
              <a:rPr kumimoji="0" lang="en-GB" sz="1600" b="0" i="0" u="none" strike="noStrike" kern="0" cap="none" spc="0" normalizeH="0" baseline="0" noProof="0" dirty="0">
                <a:ln>
                  <a:noFill/>
                </a:ln>
                <a:solidFill>
                  <a:schemeClr val="tx1"/>
                </a:solidFill>
                <a:effectLst/>
                <a:uLnTx/>
                <a:uFillTx/>
              </a:rPr>
              <a:t>of families and professionals across the system.</a:t>
            </a:r>
          </a:p>
          <a:p>
            <a:pPr marL="285750" marR="0" lvl="0" indent="-285750" defTabSz="914400" eaLnBrk="1" fontAlgn="auto" latinLnBrk="0" hangingPunct="1">
              <a:lnSpc>
                <a:spcPct val="90000"/>
              </a:lnSpc>
              <a:spcBef>
                <a:spcPts val="1000"/>
              </a:spcBef>
              <a:spcAft>
                <a:spcPts val="0"/>
              </a:spcAft>
              <a:buClr>
                <a:schemeClr val="bg2">
                  <a:lumMod val="75000"/>
                </a:schemeClr>
              </a:buClr>
              <a:buSzTx/>
              <a:buFont typeface="Wingdings" panose="05000000000000000000" pitchFamily="2" charset="2"/>
              <a:buChar char="Ø"/>
              <a:tabLst/>
              <a:defRPr/>
            </a:pPr>
            <a:endParaRPr kumimoji="0" lang="en-GB" sz="1600" b="0" i="0" u="none" strike="noStrike" kern="0" cap="none" spc="0" normalizeH="0" baseline="0" noProof="0" dirty="0">
              <a:ln>
                <a:noFill/>
              </a:ln>
              <a:solidFill>
                <a:schemeClr val="tx1"/>
              </a:solidFill>
              <a:effectLst/>
              <a:uLnTx/>
              <a:uFillTx/>
            </a:endParaRPr>
          </a:p>
          <a:p>
            <a:pPr marR="0" lvl="0" defTabSz="914400" eaLnBrk="1" fontAlgn="auto" latinLnBrk="0" hangingPunct="1">
              <a:lnSpc>
                <a:spcPct val="90000"/>
              </a:lnSpc>
              <a:spcBef>
                <a:spcPts val="1000"/>
              </a:spcBef>
              <a:spcAft>
                <a:spcPts val="0"/>
              </a:spcAft>
              <a:buClr>
                <a:schemeClr val="bg2">
                  <a:lumMod val="75000"/>
                </a:schemeClr>
              </a:buClr>
              <a:buSzTx/>
              <a:tabLst/>
              <a:defRPr/>
            </a:pPr>
            <a:r>
              <a:rPr kumimoji="0" lang="en-GB" sz="1600" b="1" i="0" u="none" strike="noStrike" kern="0" cap="none" spc="0" normalizeH="0" baseline="0" noProof="0" dirty="0">
                <a:ln>
                  <a:noFill/>
                </a:ln>
                <a:solidFill>
                  <a:schemeClr val="tx1"/>
                </a:solidFill>
                <a:effectLst/>
                <a:uLnTx/>
                <a:uFillTx/>
              </a:rPr>
              <a:t>Valuing SEND </a:t>
            </a:r>
            <a:r>
              <a:rPr kumimoji="0" lang="en-GB" sz="1600" b="0" i="0" u="none" strike="noStrike" kern="0" cap="none" spc="0" normalizeH="0" baseline="0" noProof="0" dirty="0">
                <a:ln>
                  <a:noFill/>
                </a:ln>
                <a:solidFill>
                  <a:schemeClr val="tx1"/>
                </a:solidFill>
                <a:effectLst/>
                <a:uLnTx/>
                <a:uFillTx/>
              </a:rPr>
              <a:t>aims to achieve this by:</a:t>
            </a:r>
          </a:p>
          <a:p>
            <a:pPr marL="342900" marR="0" lvl="0" indent="-342900" defTabSz="914400" eaLnBrk="1" fontAlgn="auto" latinLnBrk="0" hangingPunct="1">
              <a:lnSpc>
                <a:spcPct val="90000"/>
              </a:lnSpc>
              <a:spcBef>
                <a:spcPts val="1000"/>
              </a:spcBef>
              <a:spcAft>
                <a:spcPts val="0"/>
              </a:spcAft>
              <a:buClr>
                <a:schemeClr val="bg2">
                  <a:lumMod val="75000"/>
                </a:schemeClr>
              </a:buClr>
              <a:buSzTx/>
              <a:buFont typeface="Wingdings" panose="05000000000000000000" pitchFamily="2" charset="2"/>
              <a:buChar char="Ø"/>
              <a:tabLst/>
              <a:defRPr/>
            </a:pPr>
            <a:r>
              <a:rPr kumimoji="0" lang="en-GB" sz="1600" b="1" i="0" u="none" strike="noStrike" kern="0" cap="none" spc="0" normalizeH="0" baseline="0" noProof="0" dirty="0">
                <a:ln>
                  <a:noFill/>
                </a:ln>
                <a:solidFill>
                  <a:schemeClr val="tx1"/>
                </a:solidFill>
                <a:effectLst/>
                <a:uLnTx/>
                <a:uFillTx/>
              </a:rPr>
              <a:t>Developing a single, rounded picture of the needs of children </a:t>
            </a:r>
            <a:r>
              <a:rPr kumimoji="0" lang="en-GB" sz="1600" b="0" i="0" u="none" strike="noStrike" kern="0" cap="none" spc="0" normalizeH="0" baseline="0" noProof="0" dirty="0">
                <a:ln>
                  <a:noFill/>
                </a:ln>
                <a:solidFill>
                  <a:schemeClr val="tx1"/>
                </a:solidFill>
                <a:effectLst/>
                <a:uLnTx/>
                <a:uFillTx/>
              </a:rPr>
              <a:t>and the support they need to succeed and prosper within and outside of their education - from birth to adulthood (across early years, primary, secondary, special and post 16 education).</a:t>
            </a:r>
          </a:p>
          <a:p>
            <a:pPr marL="342900" marR="0" lvl="0" indent="-342900" defTabSz="914400" eaLnBrk="1" fontAlgn="auto" latinLnBrk="0" hangingPunct="1">
              <a:lnSpc>
                <a:spcPct val="90000"/>
              </a:lnSpc>
              <a:spcBef>
                <a:spcPts val="1000"/>
              </a:spcBef>
              <a:spcAft>
                <a:spcPts val="0"/>
              </a:spcAft>
              <a:buClr>
                <a:schemeClr val="bg2">
                  <a:lumMod val="75000"/>
                </a:schemeClr>
              </a:buClr>
              <a:buSzTx/>
              <a:buFont typeface="Wingdings" panose="05000000000000000000" pitchFamily="2" charset="2"/>
              <a:buChar char="Ø"/>
              <a:tabLst/>
              <a:defRPr/>
            </a:pPr>
            <a:r>
              <a:rPr kumimoji="0" lang="en-GB" sz="1600" b="1" i="0" u="none" strike="noStrike" kern="0" cap="none" spc="0" normalizeH="0" baseline="0" noProof="0" dirty="0">
                <a:ln>
                  <a:noFill/>
                </a:ln>
                <a:solidFill>
                  <a:schemeClr val="tx1"/>
                </a:solidFill>
                <a:effectLst/>
                <a:uLnTx/>
                <a:uFillTx/>
              </a:rPr>
              <a:t>Using this as the foundation for planning and commissioning of support</a:t>
            </a:r>
            <a:r>
              <a:rPr kumimoji="0" lang="en-GB" sz="1600" b="0" i="0" u="none" strike="noStrike" kern="0" cap="none" spc="0" normalizeH="0" baseline="0" noProof="0" dirty="0">
                <a:ln>
                  <a:noFill/>
                </a:ln>
                <a:solidFill>
                  <a:schemeClr val="tx1"/>
                </a:solidFill>
                <a:effectLst/>
                <a:uLnTx/>
                <a:uFillTx/>
              </a:rPr>
              <a:t>, monitoring of progress and evaluation of support at a child and cohort level, and to enable earlier and more co-ordinated intervention.</a:t>
            </a:r>
          </a:p>
          <a:p>
            <a:endParaRPr lang="en-GB" sz="1400" dirty="0">
              <a:solidFill>
                <a:schemeClr val="tx1"/>
              </a:solidFill>
            </a:endParaRPr>
          </a:p>
        </p:txBody>
      </p:sp>
      <p:pic>
        <p:nvPicPr>
          <p:cNvPr id="4" name="Graphic 3" descr="Brain in head outline">
            <a:extLst>
              <a:ext uri="{FF2B5EF4-FFF2-40B4-BE49-F238E27FC236}">
                <a16:creationId xmlns:a16="http://schemas.microsoft.com/office/drawing/2014/main" id="{011F1A77-D4E5-2BC7-4F89-3DEF2DE5E4DB}"/>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17170" y="4686300"/>
            <a:ext cx="914400" cy="914400"/>
          </a:xfrm>
          <a:prstGeom prst="rect">
            <a:avLst/>
          </a:prstGeom>
        </p:spPr>
      </p:pic>
      <p:pic>
        <p:nvPicPr>
          <p:cNvPr id="5" name="Graphic 4" descr="Polaroid Pictures outline">
            <a:extLst>
              <a:ext uri="{FF2B5EF4-FFF2-40B4-BE49-F238E27FC236}">
                <a16:creationId xmlns:a16="http://schemas.microsoft.com/office/drawing/2014/main" id="{E054FF25-EEB4-2E52-1873-BCF24C0CE15E}"/>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17170" y="3557403"/>
            <a:ext cx="914400" cy="914400"/>
          </a:xfrm>
          <a:prstGeom prst="rect">
            <a:avLst/>
          </a:prstGeom>
        </p:spPr>
      </p:pic>
      <p:pic>
        <p:nvPicPr>
          <p:cNvPr id="6" name="Graphic 5" descr="Child with balloon outline">
            <a:extLst>
              <a:ext uri="{FF2B5EF4-FFF2-40B4-BE49-F238E27FC236}">
                <a16:creationId xmlns:a16="http://schemas.microsoft.com/office/drawing/2014/main" id="{56DE039D-531C-753D-1988-749A9BE0E67C}"/>
              </a:ext>
            </a:extLst>
          </p:cNvPr>
          <p:cNvPicPr>
            <a:picLocks noChangeAspect="1"/>
          </p:cNvPicPr>
          <p:nvPr/>
        </p:nvPicPr>
        <p:blipFill>
          <a:blip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217170" y="1299611"/>
            <a:ext cx="914400" cy="914400"/>
          </a:xfrm>
          <a:prstGeom prst="rect">
            <a:avLst/>
          </a:prstGeom>
        </p:spPr>
      </p:pic>
      <p:pic>
        <p:nvPicPr>
          <p:cNvPr id="7" name="Graphic 6" descr="Open hand outline">
            <a:extLst>
              <a:ext uri="{FF2B5EF4-FFF2-40B4-BE49-F238E27FC236}">
                <a16:creationId xmlns:a16="http://schemas.microsoft.com/office/drawing/2014/main" id="{E76A41C5-3B51-ED78-8A9D-846616C7F93D}"/>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17170" y="2428507"/>
            <a:ext cx="914400" cy="914400"/>
          </a:xfrm>
          <a:prstGeom prst="rect">
            <a:avLst/>
          </a:prstGeom>
        </p:spPr>
      </p:pic>
    </p:spTree>
    <p:extLst>
      <p:ext uri="{BB962C8B-B14F-4D97-AF65-F5344CB8AC3E}">
        <p14:creationId xmlns:p14="http://schemas.microsoft.com/office/powerpoint/2010/main" val="52977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F1E828D-C380-F5ED-BCAD-69D3D64E7ECA}"/>
              </a:ext>
            </a:extLst>
          </p:cNvPr>
          <p:cNvSpPr>
            <a:spLocks noGrp="1"/>
          </p:cNvSpPr>
          <p:nvPr>
            <p:ph type="body" sz="quarter" idx="12"/>
          </p:nvPr>
        </p:nvSpPr>
        <p:spPr>
          <a:xfrm>
            <a:off x="273378" y="0"/>
            <a:ext cx="8634952" cy="1029903"/>
          </a:xfrm>
        </p:spPr>
        <p:txBody>
          <a:bodyPr/>
          <a:lstStyle/>
          <a:p>
            <a:r>
              <a:rPr lang="en-GB" dirty="0"/>
              <a:t>Valuing SEND </a:t>
            </a:r>
            <a:r>
              <a:rPr lang="en-GB" dirty="0">
                <a:solidFill>
                  <a:schemeClr val="bg2"/>
                </a:solidFill>
              </a:rPr>
              <a:t>|</a:t>
            </a:r>
            <a:r>
              <a:rPr lang="en-GB" dirty="0"/>
              <a:t> </a:t>
            </a:r>
            <a:r>
              <a:rPr lang="en-GB" b="0" dirty="0"/>
              <a:t>The vision</a:t>
            </a:r>
          </a:p>
        </p:txBody>
      </p:sp>
      <p:graphicFrame>
        <p:nvGraphicFramePr>
          <p:cNvPr id="10" name="Diagram 9">
            <a:extLst>
              <a:ext uri="{FF2B5EF4-FFF2-40B4-BE49-F238E27FC236}">
                <a16:creationId xmlns:a16="http://schemas.microsoft.com/office/drawing/2014/main" id="{C980E9D0-2350-A2AF-7EF3-C63DB1EAFC0A}"/>
              </a:ext>
            </a:extLst>
          </p:cNvPr>
          <p:cNvGraphicFramePr/>
          <p:nvPr>
            <p:extLst>
              <p:ext uri="{D42A27DB-BD31-4B8C-83A1-F6EECF244321}">
                <p14:modId xmlns:p14="http://schemas.microsoft.com/office/powerpoint/2010/main" val="3881878675"/>
              </p:ext>
            </p:extLst>
          </p:nvPr>
        </p:nvGraphicFramePr>
        <p:xfrm>
          <a:off x="174929" y="1232451"/>
          <a:ext cx="8547652" cy="46276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7058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391EB-641C-4F2B-82BB-B23FA3C85B4B}"/>
              </a:ext>
            </a:extLst>
          </p:cNvPr>
          <p:cNvSpPr>
            <a:spLocks noGrp="1"/>
          </p:cNvSpPr>
          <p:nvPr>
            <p:ph type="ctrTitle"/>
          </p:nvPr>
        </p:nvSpPr>
        <p:spPr/>
        <p:txBody>
          <a:bodyPr/>
          <a:lstStyle/>
          <a:p>
            <a:r>
              <a:rPr lang="en-GB" sz="3600"/>
              <a:t>Introduction to Valuing SEND</a:t>
            </a:r>
          </a:p>
        </p:txBody>
      </p:sp>
      <p:pic>
        <p:nvPicPr>
          <p:cNvPr id="2050" name="Picture 2" descr="The Astley Cooper School - Beware - Scam Email">
            <a:extLst>
              <a:ext uri="{FF2B5EF4-FFF2-40B4-BE49-F238E27FC236}">
                <a16:creationId xmlns:a16="http://schemas.microsoft.com/office/drawing/2014/main" id="{0F112744-9B69-85F2-2BD5-1218C7103A17}"/>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226242" y="5416826"/>
            <a:ext cx="1441174" cy="1441174"/>
          </a:xfrm>
          <a:prstGeom prst="rect">
            <a:avLst/>
          </a:prstGeom>
          <a:noFill/>
          <a:extLst>
            <a:ext uri="{909E8E84-426E-40DD-AFC4-6F175D3DCCD1}">
              <a14:hiddenFill xmlns:a14="http://schemas.microsoft.com/office/drawing/2010/main">
                <a:solidFill>
                  <a:srgbClr val="FFFFFF"/>
                </a:solidFill>
              </a14:hiddenFill>
            </a:ext>
          </a:extLst>
        </p:spPr>
      </p:pic>
      <p:sp>
        <p:nvSpPr>
          <p:cNvPr id="3" name="Speech Bubble: Rectangle with Corners Rounded 2">
            <a:extLst>
              <a:ext uri="{FF2B5EF4-FFF2-40B4-BE49-F238E27FC236}">
                <a16:creationId xmlns:a16="http://schemas.microsoft.com/office/drawing/2014/main" id="{E7E73AE4-7440-AFA1-A54A-58EF3A437715}"/>
              </a:ext>
            </a:extLst>
          </p:cNvPr>
          <p:cNvSpPr/>
          <p:nvPr/>
        </p:nvSpPr>
        <p:spPr>
          <a:xfrm>
            <a:off x="400111" y="2881806"/>
            <a:ext cx="3834972" cy="1094387"/>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We will stop for a Q&amp;A session after demonstrating the tool itself to you, when we will answer any longer questions – we will do this via hands up and microphones for efficiency</a:t>
            </a:r>
          </a:p>
        </p:txBody>
      </p:sp>
    </p:spTree>
    <p:extLst>
      <p:ext uri="{BB962C8B-B14F-4D97-AF65-F5344CB8AC3E}">
        <p14:creationId xmlns:p14="http://schemas.microsoft.com/office/powerpoint/2010/main" val="18351975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8B65FB3-F36C-5553-A604-EB4D0EF77265}"/>
              </a:ext>
            </a:extLst>
          </p:cNvPr>
          <p:cNvSpPr>
            <a:spLocks noGrp="1"/>
          </p:cNvSpPr>
          <p:nvPr>
            <p:ph type="body" sz="quarter" idx="12"/>
          </p:nvPr>
        </p:nvSpPr>
        <p:spPr/>
        <p:txBody>
          <a:bodyPr/>
          <a:lstStyle/>
          <a:p>
            <a:r>
              <a:rPr lang="en-GB" dirty="0"/>
              <a:t>A look at the VSEND tool: homepage</a:t>
            </a:r>
          </a:p>
        </p:txBody>
      </p:sp>
      <p:pic>
        <p:nvPicPr>
          <p:cNvPr id="5" name="Picture 4">
            <a:extLst>
              <a:ext uri="{FF2B5EF4-FFF2-40B4-BE49-F238E27FC236}">
                <a16:creationId xmlns:a16="http://schemas.microsoft.com/office/drawing/2014/main" id="{3A19C5A8-4CA3-018B-9360-2100BF597C68}"/>
              </a:ext>
            </a:extLst>
          </p:cNvPr>
          <p:cNvPicPr>
            <a:picLocks noChangeAspect="1"/>
          </p:cNvPicPr>
          <p:nvPr/>
        </p:nvPicPr>
        <p:blipFill>
          <a:blip r:embed="rId3"/>
          <a:stretch>
            <a:fillRect/>
          </a:stretch>
        </p:blipFill>
        <p:spPr>
          <a:xfrm>
            <a:off x="437322" y="1155383"/>
            <a:ext cx="8220903" cy="4242762"/>
          </a:xfrm>
          <a:prstGeom prst="rect">
            <a:avLst/>
          </a:prstGeom>
        </p:spPr>
      </p:pic>
    </p:spTree>
    <p:extLst>
      <p:ext uri="{BB962C8B-B14F-4D97-AF65-F5344CB8AC3E}">
        <p14:creationId xmlns:p14="http://schemas.microsoft.com/office/powerpoint/2010/main" val="1191389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81C3D2F-259F-E579-D5D3-C1496DD8AF6A}"/>
              </a:ext>
            </a:extLst>
          </p:cNvPr>
          <p:cNvSpPr>
            <a:spLocks noGrp="1"/>
          </p:cNvSpPr>
          <p:nvPr>
            <p:ph type="body" sz="quarter" idx="12"/>
          </p:nvPr>
        </p:nvSpPr>
        <p:spPr/>
        <p:txBody>
          <a:bodyPr/>
          <a:lstStyle/>
          <a:p>
            <a:r>
              <a:rPr lang="en-GB" dirty="0"/>
              <a:t>A look at the VSEND tool: users</a:t>
            </a:r>
          </a:p>
        </p:txBody>
      </p:sp>
      <p:pic>
        <p:nvPicPr>
          <p:cNvPr id="5" name="Picture 4">
            <a:extLst>
              <a:ext uri="{FF2B5EF4-FFF2-40B4-BE49-F238E27FC236}">
                <a16:creationId xmlns:a16="http://schemas.microsoft.com/office/drawing/2014/main" id="{A103BC05-343F-98E6-60AB-8D3FBF1B0323}"/>
              </a:ext>
            </a:extLst>
          </p:cNvPr>
          <p:cNvPicPr>
            <a:picLocks noChangeAspect="1"/>
          </p:cNvPicPr>
          <p:nvPr/>
        </p:nvPicPr>
        <p:blipFill>
          <a:blip r:embed="rId3"/>
          <a:stretch>
            <a:fillRect/>
          </a:stretch>
        </p:blipFill>
        <p:spPr>
          <a:xfrm>
            <a:off x="357223" y="1318833"/>
            <a:ext cx="8352000" cy="4347555"/>
          </a:xfrm>
          <a:prstGeom prst="rect">
            <a:avLst/>
          </a:prstGeom>
        </p:spPr>
      </p:pic>
      <p:sp>
        <p:nvSpPr>
          <p:cNvPr id="6" name="Speech Bubble: Rectangle with Corners Rounded 5">
            <a:extLst>
              <a:ext uri="{FF2B5EF4-FFF2-40B4-BE49-F238E27FC236}">
                <a16:creationId xmlns:a16="http://schemas.microsoft.com/office/drawing/2014/main" id="{0ABF37E1-E491-0C00-A6E6-2C58E1D6BEF6}"/>
              </a:ext>
            </a:extLst>
          </p:cNvPr>
          <p:cNvSpPr/>
          <p:nvPr/>
        </p:nvSpPr>
        <p:spPr>
          <a:xfrm>
            <a:off x="5842877" y="4354422"/>
            <a:ext cx="2130245" cy="1184745"/>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Everyone will be “School Administrator” as this is the only role needed within settings.</a:t>
            </a:r>
          </a:p>
        </p:txBody>
      </p:sp>
      <p:sp>
        <p:nvSpPr>
          <p:cNvPr id="7" name="Speech Bubble: Rectangle with Corners Rounded 6">
            <a:extLst>
              <a:ext uri="{FF2B5EF4-FFF2-40B4-BE49-F238E27FC236}">
                <a16:creationId xmlns:a16="http://schemas.microsoft.com/office/drawing/2014/main" id="{9813DD49-7412-6BB0-887B-B4C207C5FC1A}"/>
              </a:ext>
            </a:extLst>
          </p:cNvPr>
          <p:cNvSpPr/>
          <p:nvPr/>
        </p:nvSpPr>
        <p:spPr>
          <a:xfrm>
            <a:off x="3301124" y="5070597"/>
            <a:ext cx="2725614" cy="937140"/>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i="1" dirty="0"/>
              <a:t>Note that each setting is permitted 1 login each – recommend creating a central “VSEND” logon with a standard password. Follow your GDPR policies!</a:t>
            </a:r>
          </a:p>
        </p:txBody>
      </p:sp>
    </p:spTree>
    <p:extLst>
      <p:ext uri="{BB962C8B-B14F-4D97-AF65-F5344CB8AC3E}">
        <p14:creationId xmlns:p14="http://schemas.microsoft.com/office/powerpoint/2010/main" val="3035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F2387DBF-5E76-04F1-DBB8-D37D5949DF0B}"/>
              </a:ext>
            </a:extLst>
          </p:cNvPr>
          <p:cNvGrpSpPr/>
          <p:nvPr/>
        </p:nvGrpSpPr>
        <p:grpSpPr>
          <a:xfrm>
            <a:off x="182568" y="990148"/>
            <a:ext cx="8738483" cy="4398101"/>
            <a:chOff x="0" y="942766"/>
            <a:chExt cx="9144000" cy="4738790"/>
          </a:xfrm>
        </p:grpSpPr>
        <p:pic>
          <p:nvPicPr>
            <p:cNvPr id="22" name="Picture 21">
              <a:extLst>
                <a:ext uri="{FF2B5EF4-FFF2-40B4-BE49-F238E27FC236}">
                  <a16:creationId xmlns:a16="http://schemas.microsoft.com/office/drawing/2014/main" id="{0EC241DD-2A82-8562-D58F-F44D2E8ACF18}"/>
                </a:ext>
              </a:extLst>
            </p:cNvPr>
            <p:cNvPicPr>
              <a:picLocks noChangeAspect="1"/>
            </p:cNvPicPr>
            <p:nvPr/>
          </p:nvPicPr>
          <p:blipFill>
            <a:blip r:embed="rId3"/>
            <a:stretch>
              <a:fillRect/>
            </a:stretch>
          </p:blipFill>
          <p:spPr>
            <a:xfrm>
              <a:off x="0" y="942766"/>
              <a:ext cx="9144000" cy="4738790"/>
            </a:xfrm>
            <a:prstGeom prst="rect">
              <a:avLst/>
            </a:prstGeom>
            <a:ln>
              <a:solidFill>
                <a:srgbClr val="193F78"/>
              </a:solidFill>
            </a:ln>
          </p:spPr>
        </p:pic>
        <p:sp>
          <p:nvSpPr>
            <p:cNvPr id="24" name="Rectangle 23">
              <a:extLst>
                <a:ext uri="{FF2B5EF4-FFF2-40B4-BE49-F238E27FC236}">
                  <a16:creationId xmlns:a16="http://schemas.microsoft.com/office/drawing/2014/main" id="{5E021DEB-0E67-EA42-4B66-E98765031686}"/>
                </a:ext>
              </a:extLst>
            </p:cNvPr>
            <p:cNvSpPr/>
            <p:nvPr/>
          </p:nvSpPr>
          <p:spPr>
            <a:xfrm>
              <a:off x="1958273" y="1583597"/>
              <a:ext cx="6360339" cy="297664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ext Placeholder 1">
            <a:extLst>
              <a:ext uri="{FF2B5EF4-FFF2-40B4-BE49-F238E27FC236}">
                <a16:creationId xmlns:a16="http://schemas.microsoft.com/office/drawing/2014/main" id="{21AA9A75-5863-6EDC-3503-70F73F770FC6}"/>
              </a:ext>
            </a:extLst>
          </p:cNvPr>
          <p:cNvSpPr>
            <a:spLocks noGrp="1"/>
          </p:cNvSpPr>
          <p:nvPr>
            <p:ph type="body" sz="quarter" idx="12"/>
          </p:nvPr>
        </p:nvSpPr>
        <p:spPr>
          <a:xfrm>
            <a:off x="258417" y="0"/>
            <a:ext cx="8627166" cy="1029903"/>
          </a:xfrm>
        </p:spPr>
        <p:txBody>
          <a:bodyPr/>
          <a:lstStyle/>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3600" b="1" i="0" u="none" strike="noStrike" kern="1200" cap="none" spc="0" normalizeH="0" baseline="0" noProof="0" dirty="0">
              <a:ln>
                <a:noFill/>
              </a:ln>
              <a:solidFill>
                <a:srgbClr val="029676"/>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29676"/>
                </a:solidFill>
                <a:effectLst/>
                <a:uLnTx/>
                <a:uFillTx/>
                <a:latin typeface="Calibri" panose="020F0502020204030204"/>
                <a:ea typeface="+mn-ea"/>
                <a:cs typeface="+mn-cs"/>
              </a:rPr>
              <a:t>Valuing SEND </a:t>
            </a:r>
            <a:r>
              <a:rPr kumimoji="0" lang="en-GB" sz="3600" b="1" i="0" u="none" strike="noStrike" kern="1200" cap="none" spc="0" normalizeH="0" baseline="0" noProof="0" dirty="0">
                <a:ln>
                  <a:noFill/>
                </a:ln>
                <a:solidFill>
                  <a:srgbClr val="E3DED1">
                    <a:lumMod val="90000"/>
                  </a:srgbClr>
                </a:solidFill>
                <a:effectLst/>
                <a:uLnTx/>
                <a:uFillTx/>
                <a:latin typeface="Calibri" panose="020F0502020204030204"/>
                <a:ea typeface="+mn-ea"/>
                <a:cs typeface="+mn-cs"/>
              </a:rPr>
              <a:t>|</a:t>
            </a:r>
            <a:r>
              <a:rPr kumimoji="0" lang="en-GB" sz="3600" b="1" i="0" u="none" strike="noStrike" kern="1200" cap="none" spc="0" normalizeH="0" baseline="0" noProof="0" dirty="0">
                <a:ln>
                  <a:noFill/>
                </a:ln>
                <a:solidFill>
                  <a:srgbClr val="029676"/>
                </a:solidFill>
                <a:effectLst/>
                <a:uLnTx/>
                <a:uFillTx/>
                <a:latin typeface="Calibri" panose="020F0502020204030204"/>
                <a:ea typeface="+mn-ea"/>
                <a:cs typeface="+mn-cs"/>
              </a:rPr>
              <a:t> </a:t>
            </a:r>
            <a:r>
              <a:rPr kumimoji="0" lang="en-GB" sz="3600" b="0" i="0" u="none" strike="noStrike" kern="1200" cap="none" spc="0" normalizeH="0" baseline="0" noProof="0" dirty="0">
                <a:ln>
                  <a:noFill/>
                </a:ln>
                <a:solidFill>
                  <a:srgbClr val="029676"/>
                </a:solidFill>
                <a:effectLst/>
                <a:uLnTx/>
                <a:uFillTx/>
                <a:latin typeface="Calibri" panose="020F0502020204030204"/>
                <a:ea typeface="+mn-ea"/>
                <a:cs typeface="+mn-cs"/>
              </a:rPr>
              <a:t>Tool completion at a glance</a:t>
            </a:r>
          </a:p>
          <a:p>
            <a:endParaRPr lang="en-GB" b="0" dirty="0"/>
          </a:p>
        </p:txBody>
      </p:sp>
      <p:sp>
        <p:nvSpPr>
          <p:cNvPr id="4" name="TextBox 12">
            <a:extLst>
              <a:ext uri="{FF2B5EF4-FFF2-40B4-BE49-F238E27FC236}">
                <a16:creationId xmlns:a16="http://schemas.microsoft.com/office/drawing/2014/main" id="{E0EE5DD7-3C38-713C-941D-95B6F7A52F1D}"/>
              </a:ext>
            </a:extLst>
          </p:cNvPr>
          <p:cNvSpPr txBox="1"/>
          <p:nvPr/>
        </p:nvSpPr>
        <p:spPr>
          <a:xfrm>
            <a:off x="1758353" y="3429000"/>
            <a:ext cx="1180490" cy="2596985"/>
          </a:xfrm>
          <a:prstGeom prst="rect">
            <a:avLst/>
          </a:prstGeom>
          <a:solidFill>
            <a:sysClr val="window" lastClr="FFFFFF"/>
          </a:solidFill>
          <a:ln w="9525" cmpd="sng">
            <a:solidFill>
              <a:schemeClr val="bg2"/>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l" defTabSz="967252" rtl="0" eaLnBrk="1" fontAlgn="auto" latinLnBrk="0" hangingPunct="1">
              <a:lnSpc>
                <a:spcPct val="100000"/>
              </a:lnSpc>
              <a:spcBef>
                <a:spcPts val="0"/>
              </a:spcBef>
              <a:spcAft>
                <a:spcPts val="0"/>
              </a:spcAft>
              <a:buClrTx/>
              <a:buSzTx/>
              <a:buFontTx/>
              <a:buNone/>
              <a:tabLst/>
              <a:defRPr/>
            </a:pPr>
            <a:r>
              <a:rPr kumimoji="0" lang="en-GB" sz="1200" b="1" i="0" u="none" strike="noStrike" kern="0" cap="none" spc="0" normalizeH="0" baseline="0" noProof="0" dirty="0">
                <a:ln>
                  <a:noFill/>
                </a:ln>
                <a:solidFill>
                  <a:srgbClr val="002060"/>
                </a:solidFill>
                <a:effectLst/>
                <a:uLnTx/>
                <a:uFillTx/>
                <a:latin typeface="Calibri" panose="020F0502020204030204"/>
                <a:ea typeface="+mn-ea"/>
                <a:cs typeface="+mn-cs"/>
              </a:rPr>
              <a:t>Enter the child/ young person’s details.</a:t>
            </a:r>
          </a:p>
        </p:txBody>
      </p:sp>
      <p:sp>
        <p:nvSpPr>
          <p:cNvPr id="5" name="TextBox 13">
            <a:extLst>
              <a:ext uri="{FF2B5EF4-FFF2-40B4-BE49-F238E27FC236}">
                <a16:creationId xmlns:a16="http://schemas.microsoft.com/office/drawing/2014/main" id="{7735A80B-DDAD-E0E0-A4AC-4D62C46DA9DD}"/>
              </a:ext>
            </a:extLst>
          </p:cNvPr>
          <p:cNvSpPr txBox="1"/>
          <p:nvPr/>
        </p:nvSpPr>
        <p:spPr>
          <a:xfrm>
            <a:off x="4447242" y="3429000"/>
            <a:ext cx="1180490" cy="2596985"/>
          </a:xfrm>
          <a:prstGeom prst="rect">
            <a:avLst/>
          </a:prstGeom>
          <a:solidFill>
            <a:sysClr val="window" lastClr="FFFFFF"/>
          </a:solidFill>
          <a:ln w="9525" cmpd="sng">
            <a:solidFill>
              <a:schemeClr val="accent1"/>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l" defTabSz="967252" rtl="0" eaLnBrk="1" fontAlgn="auto" latinLnBrk="0" hangingPunct="1">
              <a:lnSpc>
                <a:spcPct val="100000"/>
              </a:lnSpc>
              <a:spcBef>
                <a:spcPts val="0"/>
              </a:spcBef>
              <a:spcAft>
                <a:spcPts val="0"/>
              </a:spcAft>
              <a:buClrTx/>
              <a:buSzTx/>
              <a:buFontTx/>
              <a:buNone/>
              <a:tabLst/>
              <a:defRPr/>
            </a:pPr>
            <a:r>
              <a:rPr kumimoji="0" lang="en-GB" sz="1200" b="1" i="0" u="none" strike="noStrike" kern="0" cap="none" spc="0" normalizeH="0" baseline="0" noProof="0">
                <a:ln>
                  <a:noFill/>
                </a:ln>
                <a:solidFill>
                  <a:srgbClr val="002060"/>
                </a:solidFill>
                <a:effectLst/>
                <a:uLnTx/>
                <a:uFillTx/>
                <a:latin typeface="Calibri" panose="020F0502020204030204"/>
                <a:ea typeface="+mn-ea"/>
                <a:cs typeface="+mn-cs"/>
              </a:rPr>
              <a:t>Use the needs descriptors to rate the level of the child/ young person's needs across the five domains</a:t>
            </a:r>
          </a:p>
        </p:txBody>
      </p:sp>
      <p:sp>
        <p:nvSpPr>
          <p:cNvPr id="6" name="TextBox 14">
            <a:extLst>
              <a:ext uri="{FF2B5EF4-FFF2-40B4-BE49-F238E27FC236}">
                <a16:creationId xmlns:a16="http://schemas.microsoft.com/office/drawing/2014/main" id="{4CF489C3-2C12-1FC3-5350-F043502F53C4}"/>
              </a:ext>
            </a:extLst>
          </p:cNvPr>
          <p:cNvSpPr txBox="1"/>
          <p:nvPr/>
        </p:nvSpPr>
        <p:spPr>
          <a:xfrm>
            <a:off x="3116297" y="3429000"/>
            <a:ext cx="1180490" cy="2596985"/>
          </a:xfrm>
          <a:prstGeom prst="rect">
            <a:avLst/>
          </a:prstGeom>
          <a:solidFill>
            <a:sysClr val="window" lastClr="FFFFFF"/>
          </a:solidFill>
          <a:ln w="9525" cmpd="sng">
            <a:solidFill>
              <a:schemeClr val="accent4"/>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l" defTabSz="967252" rtl="0" eaLnBrk="1" fontAlgn="auto" latinLnBrk="0" hangingPunct="1">
              <a:lnSpc>
                <a:spcPct val="100000"/>
              </a:lnSpc>
              <a:spcBef>
                <a:spcPts val="0"/>
              </a:spcBef>
              <a:spcAft>
                <a:spcPts val="0"/>
              </a:spcAft>
              <a:buClrTx/>
              <a:buSzTx/>
              <a:buFontTx/>
              <a:buNone/>
              <a:tabLst/>
              <a:defRPr/>
            </a:pPr>
            <a:r>
              <a:rPr kumimoji="0" lang="en-GB" sz="1200" b="1" i="0" u="none" strike="noStrike" kern="0" cap="none" spc="0" normalizeH="0" baseline="0" noProof="0">
                <a:ln>
                  <a:noFill/>
                </a:ln>
                <a:solidFill>
                  <a:srgbClr val="002060"/>
                </a:solidFill>
                <a:effectLst/>
                <a:uLnTx/>
                <a:uFillTx/>
                <a:latin typeface="Calibri" panose="020F0502020204030204"/>
                <a:ea typeface="+mn-ea"/>
                <a:cs typeface="+mn-cs"/>
              </a:rPr>
              <a:t>Evaluate your setting's readiness to meet this child/ young person's level of need using support prompts. This may be done in collaboration with colleagues</a:t>
            </a:r>
          </a:p>
        </p:txBody>
      </p:sp>
      <p:sp>
        <p:nvSpPr>
          <p:cNvPr id="7" name="TextBox 15">
            <a:extLst>
              <a:ext uri="{FF2B5EF4-FFF2-40B4-BE49-F238E27FC236}">
                <a16:creationId xmlns:a16="http://schemas.microsoft.com/office/drawing/2014/main" id="{A31492A1-E51E-69B5-20C8-4BCBA29E8F70}"/>
              </a:ext>
            </a:extLst>
          </p:cNvPr>
          <p:cNvSpPr txBox="1"/>
          <p:nvPr/>
        </p:nvSpPr>
        <p:spPr>
          <a:xfrm>
            <a:off x="7172940" y="3429000"/>
            <a:ext cx="1180490" cy="2596985"/>
          </a:xfrm>
          <a:prstGeom prst="rect">
            <a:avLst/>
          </a:prstGeom>
          <a:solidFill>
            <a:sysClr val="window" lastClr="FFFFFF"/>
          </a:solidFill>
          <a:ln w="9525" cmpd="sng">
            <a:solidFill>
              <a:schemeClr val="tx2"/>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l" defTabSz="967252" rtl="0" eaLnBrk="1" fontAlgn="auto" latinLnBrk="0" hangingPunct="1">
              <a:lnSpc>
                <a:spcPct val="100000"/>
              </a:lnSpc>
              <a:spcBef>
                <a:spcPts val="0"/>
              </a:spcBef>
              <a:spcAft>
                <a:spcPts val="0"/>
              </a:spcAft>
              <a:buClrTx/>
              <a:buSzTx/>
              <a:buFontTx/>
              <a:buNone/>
              <a:tabLst/>
              <a:defRPr/>
            </a:pPr>
            <a:r>
              <a:rPr kumimoji="0" lang="en-GB" sz="1200" b="1" i="0" u="none" strike="noStrike" kern="0" cap="none" spc="0" normalizeH="0" baseline="0" noProof="0">
                <a:ln>
                  <a:noFill/>
                </a:ln>
                <a:solidFill>
                  <a:srgbClr val="002060"/>
                </a:solidFill>
                <a:effectLst/>
                <a:uLnTx/>
                <a:uFillTx/>
                <a:latin typeface="Calibri" panose="020F0502020204030204"/>
                <a:ea typeface="+mn-ea"/>
                <a:cs typeface="+mn-cs"/>
              </a:rPr>
              <a:t>Use support prompts as a starting point to plan support around needs to work towards identified outcomes</a:t>
            </a:r>
          </a:p>
        </p:txBody>
      </p:sp>
      <p:sp>
        <p:nvSpPr>
          <p:cNvPr id="8" name="Rectangle 7">
            <a:extLst>
              <a:ext uri="{FF2B5EF4-FFF2-40B4-BE49-F238E27FC236}">
                <a16:creationId xmlns:a16="http://schemas.microsoft.com/office/drawing/2014/main" id="{B312D06D-EBC1-0E0B-0D26-EF7E6346DE80}"/>
              </a:ext>
            </a:extLst>
          </p:cNvPr>
          <p:cNvSpPr/>
          <p:nvPr/>
        </p:nvSpPr>
        <p:spPr>
          <a:xfrm>
            <a:off x="1758353" y="2238384"/>
            <a:ext cx="1180490" cy="1142409"/>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92" b="0" i="0" u="none" strike="noStrike" kern="1200" cap="none" spc="0" normalizeH="0" baseline="0" noProof="0">
                <a:ln>
                  <a:noFill/>
                </a:ln>
                <a:solidFill>
                  <a:srgbClr val="FFFFFF"/>
                </a:solidFill>
                <a:effectLst/>
                <a:uLnTx/>
                <a:uFillTx/>
                <a:latin typeface="Calibri" panose="020F0502020204030204"/>
                <a:ea typeface="+mn-ea"/>
                <a:cs typeface="+mn-cs"/>
              </a:rPr>
              <a:t>Summary</a:t>
            </a:r>
          </a:p>
        </p:txBody>
      </p:sp>
      <p:sp>
        <p:nvSpPr>
          <p:cNvPr id="9" name="Rectangle 8">
            <a:extLst>
              <a:ext uri="{FF2B5EF4-FFF2-40B4-BE49-F238E27FC236}">
                <a16:creationId xmlns:a16="http://schemas.microsoft.com/office/drawing/2014/main" id="{26A75A14-6827-7B2E-58ED-303C1739A487}"/>
              </a:ext>
            </a:extLst>
          </p:cNvPr>
          <p:cNvSpPr/>
          <p:nvPr/>
        </p:nvSpPr>
        <p:spPr>
          <a:xfrm>
            <a:off x="4445682" y="2238384"/>
            <a:ext cx="1180490" cy="11424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92" b="0" i="0" u="none" strike="noStrike" kern="1200" cap="none" spc="0" normalizeH="0" baseline="0" noProof="0">
                <a:ln>
                  <a:noFill/>
                </a:ln>
                <a:solidFill>
                  <a:srgbClr val="FFFFFF"/>
                </a:solidFill>
                <a:effectLst/>
                <a:uLnTx/>
                <a:uFillTx/>
                <a:latin typeface="Calibri" panose="020F0502020204030204"/>
                <a:ea typeface="+mn-ea"/>
                <a:cs typeface="+mn-cs"/>
              </a:rPr>
              <a:t>Needs descriptors</a:t>
            </a:r>
          </a:p>
        </p:txBody>
      </p:sp>
      <p:sp>
        <p:nvSpPr>
          <p:cNvPr id="10" name="Rectangle 9">
            <a:extLst>
              <a:ext uri="{FF2B5EF4-FFF2-40B4-BE49-F238E27FC236}">
                <a16:creationId xmlns:a16="http://schemas.microsoft.com/office/drawing/2014/main" id="{2BE18C70-0302-80D7-E103-3D5AD5D85D9E}"/>
              </a:ext>
            </a:extLst>
          </p:cNvPr>
          <p:cNvSpPr/>
          <p:nvPr/>
        </p:nvSpPr>
        <p:spPr>
          <a:xfrm>
            <a:off x="3107120" y="2238384"/>
            <a:ext cx="1180490" cy="1142409"/>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92" b="0" i="0" u="none" strike="noStrike" kern="1200" cap="none" spc="0" normalizeH="0" baseline="0" noProof="0">
                <a:ln>
                  <a:noFill/>
                </a:ln>
                <a:solidFill>
                  <a:srgbClr val="FFFFFF"/>
                </a:solidFill>
                <a:effectLst/>
                <a:uLnTx/>
                <a:uFillTx/>
                <a:latin typeface="Calibri" panose="020F0502020204030204"/>
                <a:ea typeface="+mn-ea"/>
                <a:cs typeface="+mn-cs"/>
              </a:rPr>
              <a:t>Setting readiness</a:t>
            </a:r>
          </a:p>
        </p:txBody>
      </p:sp>
      <p:sp>
        <p:nvSpPr>
          <p:cNvPr id="11" name="Rectangle 10">
            <a:extLst>
              <a:ext uri="{FF2B5EF4-FFF2-40B4-BE49-F238E27FC236}">
                <a16:creationId xmlns:a16="http://schemas.microsoft.com/office/drawing/2014/main" id="{F6AD5968-6FF1-41EF-2717-7C68FD458385}"/>
              </a:ext>
            </a:extLst>
          </p:cNvPr>
          <p:cNvSpPr/>
          <p:nvPr/>
        </p:nvSpPr>
        <p:spPr>
          <a:xfrm>
            <a:off x="7156140" y="2238384"/>
            <a:ext cx="1180490" cy="1142409"/>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92" b="0" i="0" u="none" strike="noStrike" kern="1200" cap="none" spc="0" normalizeH="0" baseline="0" noProof="0">
                <a:ln>
                  <a:noFill/>
                </a:ln>
                <a:solidFill>
                  <a:srgbClr val="FFFFFF"/>
                </a:solidFill>
                <a:effectLst/>
                <a:uLnTx/>
                <a:uFillTx/>
                <a:latin typeface="Calibri" panose="020F0502020204030204"/>
                <a:ea typeface="+mn-ea"/>
                <a:cs typeface="+mn-cs"/>
              </a:rPr>
              <a:t>Support planning</a:t>
            </a:r>
          </a:p>
        </p:txBody>
      </p:sp>
      <p:sp>
        <p:nvSpPr>
          <p:cNvPr id="12" name="Rectangle 11">
            <a:extLst>
              <a:ext uri="{FF2B5EF4-FFF2-40B4-BE49-F238E27FC236}">
                <a16:creationId xmlns:a16="http://schemas.microsoft.com/office/drawing/2014/main" id="{30C1A1BC-C60F-31D9-C06E-5ABE9F21D4B2}"/>
              </a:ext>
            </a:extLst>
          </p:cNvPr>
          <p:cNvSpPr/>
          <p:nvPr/>
        </p:nvSpPr>
        <p:spPr>
          <a:xfrm>
            <a:off x="5800650" y="2238384"/>
            <a:ext cx="1180490" cy="1142409"/>
          </a:xfrm>
          <a:prstGeom prst="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92" b="0" i="0" u="none" strike="noStrike" kern="1200" cap="none" spc="0" normalizeH="0" baseline="0" noProof="0">
                <a:ln>
                  <a:noFill/>
                </a:ln>
                <a:solidFill>
                  <a:srgbClr val="FFFFFF"/>
                </a:solidFill>
                <a:effectLst/>
                <a:uLnTx/>
                <a:uFillTx/>
                <a:latin typeface="Calibri" panose="020F0502020204030204"/>
                <a:ea typeface="+mn-ea"/>
                <a:cs typeface="+mn-cs"/>
              </a:rPr>
              <a:t>Home confidence</a:t>
            </a:r>
          </a:p>
        </p:txBody>
      </p:sp>
      <p:sp>
        <p:nvSpPr>
          <p:cNvPr id="13" name="TextBox 14">
            <a:extLst>
              <a:ext uri="{FF2B5EF4-FFF2-40B4-BE49-F238E27FC236}">
                <a16:creationId xmlns:a16="http://schemas.microsoft.com/office/drawing/2014/main" id="{F31FF3A5-C3B3-3E14-F5EE-0E205FF29470}"/>
              </a:ext>
            </a:extLst>
          </p:cNvPr>
          <p:cNvSpPr txBox="1"/>
          <p:nvPr/>
        </p:nvSpPr>
        <p:spPr>
          <a:xfrm>
            <a:off x="5813639" y="3429000"/>
            <a:ext cx="1180490" cy="2596985"/>
          </a:xfrm>
          <a:prstGeom prst="rect">
            <a:avLst/>
          </a:prstGeom>
          <a:solidFill>
            <a:sysClr val="window" lastClr="FFFFFF"/>
          </a:solidFill>
          <a:ln w="9525" cmpd="sng">
            <a:solidFill>
              <a:schemeClr val="accent6"/>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l" defTabSz="967252" rtl="0" eaLnBrk="1" fontAlgn="auto" latinLnBrk="0" hangingPunct="1">
              <a:lnSpc>
                <a:spcPct val="100000"/>
              </a:lnSpc>
              <a:spcBef>
                <a:spcPts val="0"/>
              </a:spcBef>
              <a:spcAft>
                <a:spcPts val="0"/>
              </a:spcAft>
              <a:buClrTx/>
              <a:buSzTx/>
              <a:buFontTx/>
              <a:buNone/>
              <a:tabLst/>
              <a:defRPr/>
            </a:pPr>
            <a:r>
              <a:rPr kumimoji="0" lang="en-GB" sz="1200" b="1" i="0" u="none" strike="noStrike" kern="0" cap="none" spc="0" normalizeH="0" baseline="0" noProof="0">
                <a:ln>
                  <a:noFill/>
                </a:ln>
                <a:solidFill>
                  <a:srgbClr val="002060"/>
                </a:solidFill>
                <a:effectLst/>
                <a:uLnTx/>
                <a:uFillTx/>
                <a:latin typeface="Calibri" panose="020F0502020204030204"/>
                <a:ea typeface="+mn-ea"/>
                <a:cs typeface="+mn-cs"/>
              </a:rPr>
              <a:t>Parent/carer or family evaluates their confidence to meet this child/ young person's level of need at home using support prompts in conversation with practitioner</a:t>
            </a:r>
          </a:p>
        </p:txBody>
      </p:sp>
      <p:pic>
        <p:nvPicPr>
          <p:cNvPr id="15" name="Graphic 14" descr="Aspiration outline">
            <a:extLst>
              <a:ext uri="{FF2B5EF4-FFF2-40B4-BE49-F238E27FC236}">
                <a16:creationId xmlns:a16="http://schemas.microsoft.com/office/drawing/2014/main" id="{91E7FF8B-C199-ACC9-FA90-CD9C3889A1DE}"/>
              </a:ext>
            </a:extLst>
          </p:cNvPr>
          <p:cNvPicPr>
            <a:picLocks noChangeAspect="1"/>
          </p:cNvPicPr>
          <p:nvPr/>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7349534" y="1503224"/>
            <a:ext cx="735160" cy="735160"/>
          </a:xfrm>
          <a:prstGeom prst="rect">
            <a:avLst/>
          </a:prstGeom>
        </p:spPr>
      </p:pic>
      <p:pic>
        <p:nvPicPr>
          <p:cNvPr id="19" name="Graphic 18" descr="Comment Heart outline">
            <a:extLst>
              <a:ext uri="{FF2B5EF4-FFF2-40B4-BE49-F238E27FC236}">
                <a16:creationId xmlns:a16="http://schemas.microsoft.com/office/drawing/2014/main" id="{CD780E18-7028-D00F-9D68-75CB78738B39}"/>
              </a:ext>
            </a:extLst>
          </p:cNvPr>
          <p:cNvPicPr>
            <a:picLocks noChangeAspect="1"/>
          </p:cNvPicPr>
          <p:nvPr/>
        </p:nvPicPr>
        <p:blipFill>
          <a:blip r:embed="rId6" cstate="hq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4631198" y="1548695"/>
            <a:ext cx="735160" cy="735160"/>
          </a:xfrm>
          <a:prstGeom prst="rect">
            <a:avLst/>
          </a:prstGeom>
        </p:spPr>
      </p:pic>
      <p:pic>
        <p:nvPicPr>
          <p:cNvPr id="23" name="Graphic 22" descr="Family with two children outline">
            <a:extLst>
              <a:ext uri="{FF2B5EF4-FFF2-40B4-BE49-F238E27FC236}">
                <a16:creationId xmlns:a16="http://schemas.microsoft.com/office/drawing/2014/main" id="{BA1DA16D-A7A6-21CF-54D6-D8B73EBBB3A4}"/>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6017743" y="1569688"/>
            <a:ext cx="735160" cy="735160"/>
          </a:xfrm>
          <a:prstGeom prst="rect">
            <a:avLst/>
          </a:prstGeom>
        </p:spPr>
      </p:pic>
      <p:pic>
        <p:nvPicPr>
          <p:cNvPr id="25" name="Graphic 24" descr="Playground outline">
            <a:extLst>
              <a:ext uri="{FF2B5EF4-FFF2-40B4-BE49-F238E27FC236}">
                <a16:creationId xmlns:a16="http://schemas.microsoft.com/office/drawing/2014/main" id="{62ADC058-8AFD-013F-9B33-0C2E3B6DD931}"/>
              </a:ext>
            </a:extLst>
          </p:cNvPr>
          <p:cNvPicPr>
            <a:picLocks noChangeAspect="1"/>
          </p:cNvPicPr>
          <p:nvPr/>
        </p:nvPicPr>
        <p:blipFill>
          <a:blip r:embed="rId10" cstate="hq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3329785" y="1511318"/>
            <a:ext cx="735160" cy="735160"/>
          </a:xfrm>
          <a:prstGeom prst="rect">
            <a:avLst/>
          </a:prstGeom>
        </p:spPr>
      </p:pic>
      <p:pic>
        <p:nvPicPr>
          <p:cNvPr id="27" name="Graphic 26" descr="School girl outline">
            <a:extLst>
              <a:ext uri="{FF2B5EF4-FFF2-40B4-BE49-F238E27FC236}">
                <a16:creationId xmlns:a16="http://schemas.microsoft.com/office/drawing/2014/main" id="{1E17B54D-8D81-3DF8-8B82-A8963D2097F8}"/>
              </a:ext>
            </a:extLst>
          </p:cNvPr>
          <p:cNvPicPr>
            <a:picLocks noChangeAspect="1"/>
          </p:cNvPicPr>
          <p:nvPr/>
        </p:nvPicPr>
        <p:blipFill>
          <a:blip r:embed="rId12" cstate="hq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1962071" y="1536456"/>
            <a:ext cx="735160" cy="735160"/>
          </a:xfrm>
          <a:prstGeom prst="rect">
            <a:avLst/>
          </a:prstGeom>
        </p:spPr>
      </p:pic>
    </p:spTree>
    <p:extLst>
      <p:ext uri="{BB962C8B-B14F-4D97-AF65-F5344CB8AC3E}">
        <p14:creationId xmlns:p14="http://schemas.microsoft.com/office/powerpoint/2010/main" val="659985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CB9B84C-477E-E5B2-DA61-2E9503869BAE}"/>
              </a:ext>
            </a:extLst>
          </p:cNvPr>
          <p:cNvSpPr>
            <a:spLocks noGrp="1"/>
          </p:cNvSpPr>
          <p:nvPr>
            <p:ph type="body" sz="quarter" idx="12"/>
          </p:nvPr>
        </p:nvSpPr>
        <p:spPr>
          <a:xfrm>
            <a:off x="503423" y="0"/>
            <a:ext cx="8435629" cy="1029903"/>
          </a:xfrm>
        </p:spPr>
        <p:txBody>
          <a:bodyPr/>
          <a:lstStyle/>
          <a:p>
            <a:r>
              <a:rPr lang="en-GB" dirty="0"/>
              <a:t>A look at the VSEND tool: Setting Readiness</a:t>
            </a:r>
          </a:p>
        </p:txBody>
      </p:sp>
      <p:pic>
        <p:nvPicPr>
          <p:cNvPr id="5" name="Picture 4">
            <a:extLst>
              <a:ext uri="{FF2B5EF4-FFF2-40B4-BE49-F238E27FC236}">
                <a16:creationId xmlns:a16="http://schemas.microsoft.com/office/drawing/2014/main" id="{C19EEEBE-4B52-1640-D50D-22FC92BA8352}"/>
              </a:ext>
            </a:extLst>
          </p:cNvPr>
          <p:cNvPicPr>
            <a:picLocks noChangeAspect="1"/>
          </p:cNvPicPr>
          <p:nvPr/>
        </p:nvPicPr>
        <p:blipFill>
          <a:blip r:embed="rId3"/>
          <a:stretch>
            <a:fillRect/>
          </a:stretch>
        </p:blipFill>
        <p:spPr>
          <a:xfrm>
            <a:off x="763325" y="1243058"/>
            <a:ext cx="7915826" cy="4138013"/>
          </a:xfrm>
          <a:prstGeom prst="rect">
            <a:avLst/>
          </a:prstGeom>
        </p:spPr>
      </p:pic>
      <p:sp>
        <p:nvSpPr>
          <p:cNvPr id="8" name="Speech Bubble: Rectangle with Corners Rounded 7">
            <a:extLst>
              <a:ext uri="{FF2B5EF4-FFF2-40B4-BE49-F238E27FC236}">
                <a16:creationId xmlns:a16="http://schemas.microsoft.com/office/drawing/2014/main" id="{FB1DAC20-BF53-5139-4C7F-2DE62FAFDDC1}"/>
              </a:ext>
            </a:extLst>
          </p:cNvPr>
          <p:cNvSpPr/>
          <p:nvPr/>
        </p:nvSpPr>
        <p:spPr>
          <a:xfrm>
            <a:off x="190832" y="3030321"/>
            <a:ext cx="1939414" cy="738598"/>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Two ‘sides’ to the tool: Early Years and 5-25 </a:t>
            </a:r>
          </a:p>
        </p:txBody>
      </p:sp>
      <p:sp>
        <p:nvSpPr>
          <p:cNvPr id="9" name="Speech Bubble: Rectangle with Corners Rounded 8">
            <a:extLst>
              <a:ext uri="{FF2B5EF4-FFF2-40B4-BE49-F238E27FC236}">
                <a16:creationId xmlns:a16="http://schemas.microsoft.com/office/drawing/2014/main" id="{47E97A5C-EAE3-FBA9-93E0-36B6A0F65C22}"/>
              </a:ext>
            </a:extLst>
          </p:cNvPr>
          <p:cNvSpPr/>
          <p:nvPr/>
        </p:nvSpPr>
        <p:spPr>
          <a:xfrm>
            <a:off x="4450892" y="2016875"/>
            <a:ext cx="2180495" cy="941012"/>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Split into 5 ‘domains’: the 4 areas of need from the COP, and Independence</a:t>
            </a:r>
          </a:p>
        </p:txBody>
      </p:sp>
    </p:spTree>
    <p:extLst>
      <p:ext uri="{BB962C8B-B14F-4D97-AF65-F5344CB8AC3E}">
        <p14:creationId xmlns:p14="http://schemas.microsoft.com/office/powerpoint/2010/main" val="641404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9EB4962-E105-5F7E-BAC5-A6314C7ED1BE}"/>
              </a:ext>
            </a:extLst>
          </p:cNvPr>
          <p:cNvSpPr>
            <a:spLocks noGrp="1"/>
          </p:cNvSpPr>
          <p:nvPr>
            <p:ph type="body" sz="quarter" idx="12"/>
          </p:nvPr>
        </p:nvSpPr>
        <p:spPr>
          <a:xfrm>
            <a:off x="341906" y="0"/>
            <a:ext cx="8332967" cy="1029903"/>
          </a:xfrm>
        </p:spPr>
        <p:txBody>
          <a:bodyPr/>
          <a:lstStyle/>
          <a:p>
            <a:r>
              <a:rPr lang="en-GB" dirty="0"/>
              <a:t>A look at the VSEND tool: Setting Readiness</a:t>
            </a:r>
          </a:p>
        </p:txBody>
      </p:sp>
      <p:pic>
        <p:nvPicPr>
          <p:cNvPr id="5" name="Picture 4">
            <a:extLst>
              <a:ext uri="{FF2B5EF4-FFF2-40B4-BE49-F238E27FC236}">
                <a16:creationId xmlns:a16="http://schemas.microsoft.com/office/drawing/2014/main" id="{AC79034F-8F9E-47E0-14DD-21D2347ABB72}"/>
              </a:ext>
            </a:extLst>
          </p:cNvPr>
          <p:cNvPicPr>
            <a:picLocks noChangeAspect="1"/>
          </p:cNvPicPr>
          <p:nvPr/>
        </p:nvPicPr>
        <p:blipFill>
          <a:blip r:embed="rId3"/>
          <a:stretch>
            <a:fillRect/>
          </a:stretch>
        </p:blipFill>
        <p:spPr>
          <a:xfrm>
            <a:off x="426323" y="1264284"/>
            <a:ext cx="8291353" cy="4329431"/>
          </a:xfrm>
          <a:prstGeom prst="rect">
            <a:avLst/>
          </a:prstGeom>
        </p:spPr>
      </p:pic>
      <p:sp>
        <p:nvSpPr>
          <p:cNvPr id="6" name="Speech Bubble: Rectangle with Corners Rounded 5">
            <a:extLst>
              <a:ext uri="{FF2B5EF4-FFF2-40B4-BE49-F238E27FC236}">
                <a16:creationId xmlns:a16="http://schemas.microsoft.com/office/drawing/2014/main" id="{CD40DB3B-2DE9-F280-B009-FC0AF712D4EE}"/>
              </a:ext>
            </a:extLst>
          </p:cNvPr>
          <p:cNvSpPr/>
          <p:nvPr/>
        </p:nvSpPr>
        <p:spPr>
          <a:xfrm>
            <a:off x="4196450" y="2271317"/>
            <a:ext cx="2180495" cy="758130"/>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onto the domain title to read the prompts</a:t>
            </a:r>
          </a:p>
        </p:txBody>
      </p:sp>
      <p:sp>
        <p:nvSpPr>
          <p:cNvPr id="7" name="Speech Bubble: Rectangle with Corners Rounded 6">
            <a:extLst>
              <a:ext uri="{FF2B5EF4-FFF2-40B4-BE49-F238E27FC236}">
                <a16:creationId xmlns:a16="http://schemas.microsoft.com/office/drawing/2014/main" id="{E6C17152-C2C1-0149-F2C4-615D6231200D}"/>
              </a:ext>
            </a:extLst>
          </p:cNvPr>
          <p:cNvSpPr/>
          <p:nvPr/>
        </p:nvSpPr>
        <p:spPr>
          <a:xfrm>
            <a:off x="5748793" y="3727731"/>
            <a:ext cx="2091193" cy="110785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Each set of prompts correlates to a rating: decide which you think applies to your setting</a:t>
            </a:r>
          </a:p>
        </p:txBody>
      </p:sp>
      <p:sp>
        <p:nvSpPr>
          <p:cNvPr id="8" name="Speech Bubble: Rectangle with Corners Rounded 7">
            <a:extLst>
              <a:ext uri="{FF2B5EF4-FFF2-40B4-BE49-F238E27FC236}">
                <a16:creationId xmlns:a16="http://schemas.microsoft.com/office/drawing/2014/main" id="{13E38D66-8624-DE85-7243-245A0BAC60CA}"/>
              </a:ext>
            </a:extLst>
          </p:cNvPr>
          <p:cNvSpPr/>
          <p:nvPr/>
        </p:nvSpPr>
        <p:spPr>
          <a:xfrm>
            <a:off x="6794389" y="5593715"/>
            <a:ext cx="2091193" cy="860147"/>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The ratings are ‘best fit’; each room or situation may be different – we’ll come back to this!</a:t>
            </a:r>
          </a:p>
        </p:txBody>
      </p:sp>
    </p:spTree>
    <p:extLst>
      <p:ext uri="{BB962C8B-B14F-4D97-AF65-F5344CB8AC3E}">
        <p14:creationId xmlns:p14="http://schemas.microsoft.com/office/powerpoint/2010/main" val="3290811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4E4B98-78E0-40E4-45F8-625F432BD50E}"/>
              </a:ext>
            </a:extLst>
          </p:cNvPr>
          <p:cNvSpPr>
            <a:spLocks noGrp="1"/>
          </p:cNvSpPr>
          <p:nvPr>
            <p:ph type="body" sz="quarter" idx="12"/>
          </p:nvPr>
        </p:nvSpPr>
        <p:spPr>
          <a:xfrm>
            <a:off x="366132" y="0"/>
            <a:ext cx="8365896" cy="1029903"/>
          </a:xfrm>
        </p:spPr>
        <p:txBody>
          <a:bodyPr/>
          <a:lstStyle/>
          <a:p>
            <a:r>
              <a:rPr lang="en-GB" dirty="0"/>
              <a:t>A look at the VSEND tool: Setting Readiness</a:t>
            </a:r>
          </a:p>
        </p:txBody>
      </p:sp>
      <p:pic>
        <p:nvPicPr>
          <p:cNvPr id="5" name="Picture 4">
            <a:extLst>
              <a:ext uri="{FF2B5EF4-FFF2-40B4-BE49-F238E27FC236}">
                <a16:creationId xmlns:a16="http://schemas.microsoft.com/office/drawing/2014/main" id="{B150B1B3-E014-AEE0-07C9-9B7C4BBF0335}"/>
              </a:ext>
            </a:extLst>
          </p:cNvPr>
          <p:cNvPicPr>
            <a:picLocks noChangeAspect="1"/>
          </p:cNvPicPr>
          <p:nvPr/>
        </p:nvPicPr>
        <p:blipFill>
          <a:blip r:embed="rId3"/>
          <a:stretch>
            <a:fillRect/>
          </a:stretch>
        </p:blipFill>
        <p:spPr>
          <a:xfrm>
            <a:off x="568518" y="1328314"/>
            <a:ext cx="8006963" cy="4201372"/>
          </a:xfrm>
          <a:prstGeom prst="rect">
            <a:avLst/>
          </a:prstGeom>
        </p:spPr>
      </p:pic>
      <p:sp>
        <p:nvSpPr>
          <p:cNvPr id="6" name="Speech Bubble: Rectangle with Corners Rounded 5">
            <a:extLst>
              <a:ext uri="{FF2B5EF4-FFF2-40B4-BE49-F238E27FC236}">
                <a16:creationId xmlns:a16="http://schemas.microsoft.com/office/drawing/2014/main" id="{7EC63773-1184-AA0C-77BE-BC70F8B33690}"/>
              </a:ext>
            </a:extLst>
          </p:cNvPr>
          <p:cNvSpPr/>
          <p:nvPr/>
        </p:nvSpPr>
        <p:spPr>
          <a:xfrm>
            <a:off x="4466794" y="1141222"/>
            <a:ext cx="2180495" cy="647822"/>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The prompts on the 5-25 side are much longer!</a:t>
            </a:r>
          </a:p>
        </p:txBody>
      </p:sp>
      <p:sp>
        <p:nvSpPr>
          <p:cNvPr id="7" name="Speech Bubble: Rectangle with Corners Rounded 6">
            <a:extLst>
              <a:ext uri="{FF2B5EF4-FFF2-40B4-BE49-F238E27FC236}">
                <a16:creationId xmlns:a16="http://schemas.microsoft.com/office/drawing/2014/main" id="{36698366-A6D1-53F0-72AF-7656B4CB3391}"/>
              </a:ext>
            </a:extLst>
          </p:cNvPr>
          <p:cNvSpPr/>
          <p:nvPr/>
        </p:nvSpPr>
        <p:spPr>
          <a:xfrm>
            <a:off x="205299" y="3090616"/>
            <a:ext cx="2799780" cy="1186975"/>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You may prefer to do this as a paper-based exercise the first time you do it – you’ll be sent printable handouts of the prompts after the training</a:t>
            </a:r>
          </a:p>
        </p:txBody>
      </p:sp>
      <p:sp>
        <p:nvSpPr>
          <p:cNvPr id="8" name="Speech Bubble: Rectangle with Corners Rounded 7">
            <a:extLst>
              <a:ext uri="{FF2B5EF4-FFF2-40B4-BE49-F238E27FC236}">
                <a16:creationId xmlns:a16="http://schemas.microsoft.com/office/drawing/2014/main" id="{96BB68A2-088D-EB1F-D546-1C0460E9F9B6}"/>
              </a:ext>
            </a:extLst>
          </p:cNvPr>
          <p:cNvSpPr/>
          <p:nvPr/>
        </p:nvSpPr>
        <p:spPr>
          <a:xfrm>
            <a:off x="5764183" y="4745046"/>
            <a:ext cx="2051950" cy="971732"/>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i="1" dirty="0"/>
              <a:t>Note: we are aware of a couple of small errors in the printable handouts and have communicated this with Impower for correction</a:t>
            </a:r>
          </a:p>
        </p:txBody>
      </p:sp>
    </p:spTree>
    <p:extLst>
      <p:ext uri="{BB962C8B-B14F-4D97-AF65-F5344CB8AC3E}">
        <p14:creationId xmlns:p14="http://schemas.microsoft.com/office/powerpoint/2010/main" val="3541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F2234E2E-6AE3-F99F-96AE-A7416B1A3516}"/>
              </a:ext>
            </a:extLst>
          </p:cNvPr>
          <p:cNvSpPr>
            <a:spLocks noGrp="1"/>
          </p:cNvSpPr>
          <p:nvPr>
            <p:ph type="body" sz="quarter" idx="12"/>
          </p:nvPr>
        </p:nvSpPr>
        <p:spPr>
          <a:xfrm>
            <a:off x="366132" y="0"/>
            <a:ext cx="8365896" cy="1029903"/>
          </a:xfrm>
        </p:spPr>
        <p:txBody>
          <a:bodyPr/>
          <a:lstStyle/>
          <a:p>
            <a:r>
              <a:rPr lang="en-GB" dirty="0"/>
              <a:t>A look at the VSEND tool: Setting Readiness</a:t>
            </a:r>
          </a:p>
        </p:txBody>
      </p:sp>
      <p:pic>
        <p:nvPicPr>
          <p:cNvPr id="6" name="Picture 5">
            <a:extLst>
              <a:ext uri="{FF2B5EF4-FFF2-40B4-BE49-F238E27FC236}">
                <a16:creationId xmlns:a16="http://schemas.microsoft.com/office/drawing/2014/main" id="{82BCF538-E131-CBAD-5533-E7C41DE23715}"/>
              </a:ext>
            </a:extLst>
          </p:cNvPr>
          <p:cNvPicPr>
            <a:picLocks noChangeAspect="1"/>
          </p:cNvPicPr>
          <p:nvPr/>
        </p:nvPicPr>
        <p:blipFill>
          <a:blip r:embed="rId3"/>
          <a:stretch>
            <a:fillRect/>
          </a:stretch>
        </p:blipFill>
        <p:spPr>
          <a:xfrm>
            <a:off x="394238" y="1236239"/>
            <a:ext cx="8355523" cy="4385521"/>
          </a:xfrm>
          <a:prstGeom prst="rect">
            <a:avLst/>
          </a:prstGeom>
        </p:spPr>
      </p:pic>
      <p:sp>
        <p:nvSpPr>
          <p:cNvPr id="7" name="Speech Bubble: Rectangle with Corners Rounded 6">
            <a:extLst>
              <a:ext uri="{FF2B5EF4-FFF2-40B4-BE49-F238E27FC236}">
                <a16:creationId xmlns:a16="http://schemas.microsoft.com/office/drawing/2014/main" id="{3B85F10F-5879-59B0-C7F2-5CA1DE202060}"/>
              </a:ext>
            </a:extLst>
          </p:cNvPr>
          <p:cNvSpPr/>
          <p:nvPr/>
        </p:nvSpPr>
        <p:spPr>
          <a:xfrm>
            <a:off x="4778733" y="2055622"/>
            <a:ext cx="2496709" cy="1037436"/>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Mainstream settings are expected to rate themselves between 4 and 6 in each domain, as a rough guide</a:t>
            </a:r>
          </a:p>
        </p:txBody>
      </p:sp>
      <p:sp>
        <p:nvSpPr>
          <p:cNvPr id="8" name="Speech Bubble: Rectangle with Corners Rounded 7">
            <a:extLst>
              <a:ext uri="{FF2B5EF4-FFF2-40B4-BE49-F238E27FC236}">
                <a16:creationId xmlns:a16="http://schemas.microsoft.com/office/drawing/2014/main" id="{99C75D43-1E0A-08F6-A4C5-E1DF4EDB0C9F}"/>
              </a:ext>
            </a:extLst>
          </p:cNvPr>
          <p:cNvSpPr/>
          <p:nvPr/>
        </p:nvSpPr>
        <p:spPr>
          <a:xfrm>
            <a:off x="5296501" y="4575977"/>
            <a:ext cx="1978941" cy="584420"/>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Remember to click the ‘Save changes’ button!</a:t>
            </a:r>
          </a:p>
        </p:txBody>
      </p:sp>
      <p:sp>
        <p:nvSpPr>
          <p:cNvPr id="9" name="Speech Bubble: Rectangle with Corners Rounded 8">
            <a:extLst>
              <a:ext uri="{FF2B5EF4-FFF2-40B4-BE49-F238E27FC236}">
                <a16:creationId xmlns:a16="http://schemas.microsoft.com/office/drawing/2014/main" id="{035F6FF4-9870-8570-8FC8-A67D87F58FB3}"/>
              </a:ext>
            </a:extLst>
          </p:cNvPr>
          <p:cNvSpPr/>
          <p:nvPr/>
        </p:nvSpPr>
        <p:spPr>
          <a:xfrm>
            <a:off x="1424608" y="4943271"/>
            <a:ext cx="2678265" cy="1037436"/>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data cannot be used to direct admissions; neither the SEND Team nor Admissions Team have access to any of this data</a:t>
            </a:r>
          </a:p>
        </p:txBody>
      </p:sp>
    </p:spTree>
    <p:extLst>
      <p:ext uri="{BB962C8B-B14F-4D97-AF65-F5344CB8AC3E}">
        <p14:creationId xmlns:p14="http://schemas.microsoft.com/office/powerpoint/2010/main" val="231987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F06F1C3-5F78-868B-6CD3-94B9DAA8B6E2}"/>
              </a:ext>
            </a:extLst>
          </p:cNvPr>
          <p:cNvSpPr>
            <a:spLocks noGrp="1"/>
          </p:cNvSpPr>
          <p:nvPr>
            <p:ph type="body" sz="quarter" idx="12"/>
          </p:nvPr>
        </p:nvSpPr>
        <p:spPr/>
        <p:txBody>
          <a:bodyPr/>
          <a:lstStyle/>
          <a:p>
            <a:r>
              <a:rPr lang="en-GB" dirty="0"/>
              <a:t>A look at the VSEND tool: CYP profiles</a:t>
            </a:r>
          </a:p>
        </p:txBody>
      </p:sp>
      <p:pic>
        <p:nvPicPr>
          <p:cNvPr id="5" name="Picture 4">
            <a:extLst>
              <a:ext uri="{FF2B5EF4-FFF2-40B4-BE49-F238E27FC236}">
                <a16:creationId xmlns:a16="http://schemas.microsoft.com/office/drawing/2014/main" id="{B426AB9C-CC75-E71D-FE8D-598EDC183185}"/>
              </a:ext>
            </a:extLst>
          </p:cNvPr>
          <p:cNvPicPr>
            <a:picLocks noChangeAspect="1"/>
          </p:cNvPicPr>
          <p:nvPr/>
        </p:nvPicPr>
        <p:blipFill>
          <a:blip r:embed="rId3"/>
          <a:stretch>
            <a:fillRect/>
          </a:stretch>
        </p:blipFill>
        <p:spPr>
          <a:xfrm>
            <a:off x="518921" y="1335147"/>
            <a:ext cx="8028603" cy="4187706"/>
          </a:xfrm>
          <a:prstGeom prst="rect">
            <a:avLst/>
          </a:prstGeom>
        </p:spPr>
      </p:pic>
      <p:sp>
        <p:nvSpPr>
          <p:cNvPr id="6" name="Speech Bubble: Rectangle with Corners Rounded 5">
            <a:extLst>
              <a:ext uri="{FF2B5EF4-FFF2-40B4-BE49-F238E27FC236}">
                <a16:creationId xmlns:a16="http://schemas.microsoft.com/office/drawing/2014/main" id="{CDB17239-67D2-E90A-05F7-F5C05AE06279}"/>
              </a:ext>
            </a:extLst>
          </p:cNvPr>
          <p:cNvSpPr/>
          <p:nvPr/>
        </p:nvSpPr>
        <p:spPr>
          <a:xfrm>
            <a:off x="739471" y="3057487"/>
            <a:ext cx="1940120" cy="862506"/>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An overview of all the CYP for whom there are profiles</a:t>
            </a:r>
          </a:p>
        </p:txBody>
      </p:sp>
      <p:sp>
        <p:nvSpPr>
          <p:cNvPr id="7" name="Speech Bubble: Rectangle with Corners Rounded 6">
            <a:extLst>
              <a:ext uri="{FF2B5EF4-FFF2-40B4-BE49-F238E27FC236}">
                <a16:creationId xmlns:a16="http://schemas.microsoft.com/office/drawing/2014/main" id="{B4211069-243B-FFCD-B2D7-4E8C0236067F}"/>
              </a:ext>
            </a:extLst>
          </p:cNvPr>
          <p:cNvSpPr/>
          <p:nvPr/>
        </p:nvSpPr>
        <p:spPr>
          <a:xfrm>
            <a:off x="1853977" y="4359521"/>
            <a:ext cx="2240943" cy="1163332"/>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CYP data is only accessible by those users who are both registered to the setting and have the setting’s login details</a:t>
            </a:r>
          </a:p>
        </p:txBody>
      </p:sp>
      <p:sp>
        <p:nvSpPr>
          <p:cNvPr id="8" name="Oval 7">
            <a:extLst>
              <a:ext uri="{FF2B5EF4-FFF2-40B4-BE49-F238E27FC236}">
                <a16:creationId xmlns:a16="http://schemas.microsoft.com/office/drawing/2014/main" id="{1586C39B-4C7D-BF45-A741-21504D93D440}"/>
              </a:ext>
            </a:extLst>
          </p:cNvPr>
          <p:cNvSpPr/>
          <p:nvPr/>
        </p:nvSpPr>
        <p:spPr>
          <a:xfrm>
            <a:off x="8229599" y="1622602"/>
            <a:ext cx="262265" cy="277760"/>
          </a:xfrm>
          <a:prstGeom prst="ellipse">
            <a:avLst/>
          </a:prstGeom>
          <a:noFill/>
          <a:ln w="57150">
            <a:solidFill>
              <a:srgbClr val="0296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Up 10">
            <a:extLst>
              <a:ext uri="{FF2B5EF4-FFF2-40B4-BE49-F238E27FC236}">
                <a16:creationId xmlns:a16="http://schemas.microsoft.com/office/drawing/2014/main" id="{9DB3737C-62E0-379F-341F-7877EA58CE84}"/>
              </a:ext>
            </a:extLst>
          </p:cNvPr>
          <p:cNvSpPr/>
          <p:nvPr/>
        </p:nvSpPr>
        <p:spPr>
          <a:xfrm rot="20080354">
            <a:off x="8464036" y="1913972"/>
            <a:ext cx="222636" cy="707666"/>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373A996-AE44-9B5F-B691-846B0CEB2115}"/>
              </a:ext>
            </a:extLst>
          </p:cNvPr>
          <p:cNvSpPr/>
          <p:nvPr/>
        </p:nvSpPr>
        <p:spPr>
          <a:xfrm>
            <a:off x="7585222" y="2545974"/>
            <a:ext cx="1476294" cy="51151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Create a new CYP profile here</a:t>
            </a:r>
          </a:p>
        </p:txBody>
      </p:sp>
      <p:sp>
        <p:nvSpPr>
          <p:cNvPr id="13" name="Oval 12">
            <a:extLst>
              <a:ext uri="{FF2B5EF4-FFF2-40B4-BE49-F238E27FC236}">
                <a16:creationId xmlns:a16="http://schemas.microsoft.com/office/drawing/2014/main" id="{479D77B4-2024-33C1-C97D-D69C62C13174}"/>
              </a:ext>
            </a:extLst>
          </p:cNvPr>
          <p:cNvSpPr/>
          <p:nvPr/>
        </p:nvSpPr>
        <p:spPr>
          <a:xfrm>
            <a:off x="7477942" y="3942846"/>
            <a:ext cx="262265" cy="277760"/>
          </a:xfrm>
          <a:prstGeom prst="ellipse">
            <a:avLst/>
          </a:prstGeom>
          <a:noFill/>
          <a:ln w="57150">
            <a:solidFill>
              <a:srgbClr val="0296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Up 13">
            <a:extLst>
              <a:ext uri="{FF2B5EF4-FFF2-40B4-BE49-F238E27FC236}">
                <a16:creationId xmlns:a16="http://schemas.microsoft.com/office/drawing/2014/main" id="{5C4B62AE-2A50-564E-2C22-85E17790E9CC}"/>
              </a:ext>
            </a:extLst>
          </p:cNvPr>
          <p:cNvSpPr/>
          <p:nvPr/>
        </p:nvSpPr>
        <p:spPr>
          <a:xfrm rot="1013762">
            <a:off x="7366625" y="4285771"/>
            <a:ext cx="222636" cy="707666"/>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peech Bubble: Rectangle with Corners Rounded 14">
            <a:extLst>
              <a:ext uri="{FF2B5EF4-FFF2-40B4-BE49-F238E27FC236}">
                <a16:creationId xmlns:a16="http://schemas.microsoft.com/office/drawing/2014/main" id="{474F2842-458A-D7D4-EFB1-915023C1CDEB}"/>
              </a:ext>
            </a:extLst>
          </p:cNvPr>
          <p:cNvSpPr/>
          <p:nvPr/>
        </p:nvSpPr>
        <p:spPr>
          <a:xfrm>
            <a:off x="6322290" y="4941187"/>
            <a:ext cx="1476294" cy="51151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Edit an existing CYP profile here</a:t>
            </a:r>
          </a:p>
        </p:txBody>
      </p:sp>
    </p:spTree>
    <p:extLst>
      <p:ext uri="{BB962C8B-B14F-4D97-AF65-F5344CB8AC3E}">
        <p14:creationId xmlns:p14="http://schemas.microsoft.com/office/powerpoint/2010/main" val="1061910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051250D-39B9-A569-1CE4-C161AF932798}"/>
              </a:ext>
            </a:extLst>
          </p:cNvPr>
          <p:cNvSpPr>
            <a:spLocks noGrp="1"/>
          </p:cNvSpPr>
          <p:nvPr>
            <p:ph type="body" sz="quarter" idx="12"/>
          </p:nvPr>
        </p:nvSpPr>
        <p:spPr/>
        <p:txBody>
          <a:bodyPr/>
          <a:lstStyle/>
          <a:p>
            <a:r>
              <a:rPr lang="en-GB" dirty="0"/>
              <a:t>A look at the VSEND tool: CYP profiles</a:t>
            </a:r>
          </a:p>
        </p:txBody>
      </p:sp>
      <p:pic>
        <p:nvPicPr>
          <p:cNvPr id="5" name="Picture 4">
            <a:extLst>
              <a:ext uri="{FF2B5EF4-FFF2-40B4-BE49-F238E27FC236}">
                <a16:creationId xmlns:a16="http://schemas.microsoft.com/office/drawing/2014/main" id="{87E8EBC8-6C77-3F06-BA42-7C3F17B732D2}"/>
              </a:ext>
            </a:extLst>
          </p:cNvPr>
          <p:cNvPicPr>
            <a:picLocks noChangeAspect="1"/>
          </p:cNvPicPr>
          <p:nvPr/>
        </p:nvPicPr>
        <p:blipFill>
          <a:blip r:embed="rId3"/>
          <a:stretch>
            <a:fillRect/>
          </a:stretch>
        </p:blipFill>
        <p:spPr>
          <a:xfrm>
            <a:off x="450767" y="1284096"/>
            <a:ext cx="8242465" cy="4289808"/>
          </a:xfrm>
          <a:prstGeom prst="rect">
            <a:avLst/>
          </a:prstGeom>
        </p:spPr>
      </p:pic>
      <p:sp>
        <p:nvSpPr>
          <p:cNvPr id="6" name="Speech Bubble: Rectangle with Corners Rounded 5">
            <a:extLst>
              <a:ext uri="{FF2B5EF4-FFF2-40B4-BE49-F238E27FC236}">
                <a16:creationId xmlns:a16="http://schemas.microsoft.com/office/drawing/2014/main" id="{20C9139C-F76F-B380-A49A-9030D711E6CB}"/>
              </a:ext>
            </a:extLst>
          </p:cNvPr>
          <p:cNvSpPr/>
          <p:nvPr/>
        </p:nvSpPr>
        <p:spPr>
          <a:xfrm>
            <a:off x="6941488" y="4965591"/>
            <a:ext cx="1940120" cy="862506"/>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Aim to complete 3 CYP profiles by the end of the year (or at least 1!)</a:t>
            </a:r>
          </a:p>
        </p:txBody>
      </p:sp>
    </p:spTree>
    <p:extLst>
      <p:ext uri="{BB962C8B-B14F-4D97-AF65-F5344CB8AC3E}">
        <p14:creationId xmlns:p14="http://schemas.microsoft.com/office/powerpoint/2010/main" val="1649739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1B16B0C-E5AD-C188-6FC9-F7453FB38CC2}"/>
              </a:ext>
            </a:extLst>
          </p:cNvPr>
          <p:cNvSpPr>
            <a:spLocks noGrp="1"/>
          </p:cNvSpPr>
          <p:nvPr>
            <p:ph type="body" sz="quarter" idx="12"/>
          </p:nvPr>
        </p:nvSpPr>
        <p:spPr/>
        <p:txBody>
          <a:bodyPr/>
          <a:lstStyle/>
          <a:p>
            <a:r>
              <a:rPr lang="en-GB" dirty="0"/>
              <a:t>A look at the VSEND tool: CYP profiles</a:t>
            </a:r>
          </a:p>
        </p:txBody>
      </p:sp>
      <p:pic>
        <p:nvPicPr>
          <p:cNvPr id="5" name="Picture 4">
            <a:extLst>
              <a:ext uri="{FF2B5EF4-FFF2-40B4-BE49-F238E27FC236}">
                <a16:creationId xmlns:a16="http://schemas.microsoft.com/office/drawing/2014/main" id="{11B5099C-84BA-4FF9-CA3A-CDEA6A9D1454}"/>
              </a:ext>
            </a:extLst>
          </p:cNvPr>
          <p:cNvPicPr>
            <a:picLocks noChangeAspect="1"/>
          </p:cNvPicPr>
          <p:nvPr/>
        </p:nvPicPr>
        <p:blipFill>
          <a:blip r:embed="rId3"/>
          <a:stretch>
            <a:fillRect/>
          </a:stretch>
        </p:blipFill>
        <p:spPr>
          <a:xfrm>
            <a:off x="473102" y="1294296"/>
            <a:ext cx="8197795" cy="4269408"/>
          </a:xfrm>
          <a:prstGeom prst="rect">
            <a:avLst/>
          </a:prstGeom>
        </p:spPr>
      </p:pic>
      <p:pic>
        <p:nvPicPr>
          <p:cNvPr id="9" name="Picture 8">
            <a:extLst>
              <a:ext uri="{FF2B5EF4-FFF2-40B4-BE49-F238E27FC236}">
                <a16:creationId xmlns:a16="http://schemas.microsoft.com/office/drawing/2014/main" id="{ED700E2E-EA6A-7E00-D041-3A67A139C84F}"/>
              </a:ext>
            </a:extLst>
          </p:cNvPr>
          <p:cNvPicPr>
            <a:picLocks noChangeAspect="1"/>
          </p:cNvPicPr>
          <p:nvPr/>
        </p:nvPicPr>
        <p:blipFill>
          <a:blip r:embed="rId4"/>
          <a:stretch>
            <a:fillRect/>
          </a:stretch>
        </p:blipFill>
        <p:spPr>
          <a:xfrm>
            <a:off x="4778734" y="3245873"/>
            <a:ext cx="4149364" cy="2211938"/>
          </a:xfrm>
          <a:prstGeom prst="rect">
            <a:avLst/>
          </a:prstGeom>
          <a:ln w="28575">
            <a:solidFill>
              <a:srgbClr val="029676"/>
            </a:solidFill>
          </a:ln>
        </p:spPr>
      </p:pic>
      <p:sp>
        <p:nvSpPr>
          <p:cNvPr id="10" name="Speech Bubble: Rectangle with Corners Rounded 9">
            <a:extLst>
              <a:ext uri="{FF2B5EF4-FFF2-40B4-BE49-F238E27FC236}">
                <a16:creationId xmlns:a16="http://schemas.microsoft.com/office/drawing/2014/main" id="{13C3F90A-5A6E-E64D-E591-63F977632FFD}"/>
              </a:ext>
            </a:extLst>
          </p:cNvPr>
          <p:cNvSpPr/>
          <p:nvPr/>
        </p:nvSpPr>
        <p:spPr>
          <a:xfrm>
            <a:off x="145110" y="1173225"/>
            <a:ext cx="1842717" cy="98952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ties into your existing Acceptable Use Agreement as a setting</a:t>
            </a:r>
          </a:p>
        </p:txBody>
      </p:sp>
      <p:sp>
        <p:nvSpPr>
          <p:cNvPr id="11" name="Speech Bubble: Rectangle with Corners Rounded 10">
            <a:extLst>
              <a:ext uri="{FF2B5EF4-FFF2-40B4-BE49-F238E27FC236}">
                <a16:creationId xmlns:a16="http://schemas.microsoft.com/office/drawing/2014/main" id="{77FABE9D-7B0E-548A-3633-018B9E21968B}"/>
              </a:ext>
            </a:extLst>
          </p:cNvPr>
          <p:cNvSpPr/>
          <p:nvPr/>
        </p:nvSpPr>
        <p:spPr>
          <a:xfrm>
            <a:off x="877954" y="3480107"/>
            <a:ext cx="2898915" cy="98952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It is assumed that you are discussing any concerns regarding a CYP’s progress with the CYP and/or their family, as appropriate</a:t>
            </a:r>
          </a:p>
        </p:txBody>
      </p:sp>
      <p:sp>
        <p:nvSpPr>
          <p:cNvPr id="13" name="Arrow: Up 12">
            <a:extLst>
              <a:ext uri="{FF2B5EF4-FFF2-40B4-BE49-F238E27FC236}">
                <a16:creationId xmlns:a16="http://schemas.microsoft.com/office/drawing/2014/main" id="{E5DD2533-42F9-C304-E305-CEFE6245624C}"/>
              </a:ext>
            </a:extLst>
          </p:cNvPr>
          <p:cNvSpPr/>
          <p:nvPr/>
        </p:nvSpPr>
        <p:spPr>
          <a:xfrm rot="12341483">
            <a:off x="5585129" y="3079373"/>
            <a:ext cx="222636" cy="333002"/>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681677E0-D10B-0134-0940-50858E03172A}"/>
              </a:ext>
            </a:extLst>
          </p:cNvPr>
          <p:cNvSpPr/>
          <p:nvPr/>
        </p:nvSpPr>
        <p:spPr>
          <a:xfrm>
            <a:off x="5696448" y="2615979"/>
            <a:ext cx="2358224" cy="524001"/>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On The Grid there is a VSEND advice leaflet for parents</a:t>
            </a:r>
          </a:p>
        </p:txBody>
      </p:sp>
    </p:spTree>
    <p:extLst>
      <p:ext uri="{BB962C8B-B14F-4D97-AF65-F5344CB8AC3E}">
        <p14:creationId xmlns:p14="http://schemas.microsoft.com/office/powerpoint/2010/main" val="326767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27F33C-0CAC-054A-9266-1A1FED5A4172}"/>
              </a:ext>
            </a:extLst>
          </p:cNvPr>
          <p:cNvSpPr>
            <a:spLocks noGrp="1"/>
          </p:cNvSpPr>
          <p:nvPr>
            <p:ph type="body" sz="quarter" idx="12"/>
          </p:nvPr>
        </p:nvSpPr>
        <p:spPr/>
        <p:txBody>
          <a:bodyPr/>
          <a:lstStyle/>
          <a:p>
            <a:r>
              <a:rPr lang="en-GB" dirty="0"/>
              <a:t>A look at the VSEND tool: CYP profiles</a:t>
            </a:r>
          </a:p>
        </p:txBody>
      </p:sp>
      <p:pic>
        <p:nvPicPr>
          <p:cNvPr id="7" name="Picture 6">
            <a:extLst>
              <a:ext uri="{FF2B5EF4-FFF2-40B4-BE49-F238E27FC236}">
                <a16:creationId xmlns:a16="http://schemas.microsoft.com/office/drawing/2014/main" id="{8FB1CBC5-A532-7692-11DB-AF1CE37F7397}"/>
              </a:ext>
            </a:extLst>
          </p:cNvPr>
          <p:cNvPicPr>
            <a:picLocks noChangeAspect="1"/>
          </p:cNvPicPr>
          <p:nvPr/>
        </p:nvPicPr>
        <p:blipFill>
          <a:blip r:embed="rId3"/>
          <a:stretch>
            <a:fillRect/>
          </a:stretch>
        </p:blipFill>
        <p:spPr>
          <a:xfrm>
            <a:off x="473102" y="1289672"/>
            <a:ext cx="8197795" cy="4278655"/>
          </a:xfrm>
          <a:prstGeom prst="rect">
            <a:avLst/>
          </a:prstGeom>
        </p:spPr>
      </p:pic>
      <p:sp>
        <p:nvSpPr>
          <p:cNvPr id="8" name="Speech Bubble: Rectangle with Corners Rounded 7">
            <a:extLst>
              <a:ext uri="{FF2B5EF4-FFF2-40B4-BE49-F238E27FC236}">
                <a16:creationId xmlns:a16="http://schemas.microsoft.com/office/drawing/2014/main" id="{74094360-B9B3-6121-D42E-DCA81734E09B}"/>
              </a:ext>
            </a:extLst>
          </p:cNvPr>
          <p:cNvSpPr/>
          <p:nvPr/>
        </p:nvSpPr>
        <p:spPr>
          <a:xfrm>
            <a:off x="206734" y="1289672"/>
            <a:ext cx="1550504" cy="98952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Handy instructions at the top of the page</a:t>
            </a:r>
          </a:p>
        </p:txBody>
      </p:sp>
      <p:sp>
        <p:nvSpPr>
          <p:cNvPr id="9" name="Speech Bubble: Rectangle with Corners Rounded 8">
            <a:extLst>
              <a:ext uri="{FF2B5EF4-FFF2-40B4-BE49-F238E27FC236}">
                <a16:creationId xmlns:a16="http://schemas.microsoft.com/office/drawing/2014/main" id="{2641F6FF-92E5-84E9-ECFE-70EE0CFBB13C}"/>
              </a:ext>
            </a:extLst>
          </p:cNvPr>
          <p:cNvSpPr/>
          <p:nvPr/>
        </p:nvSpPr>
        <p:spPr>
          <a:xfrm>
            <a:off x="406842" y="2650671"/>
            <a:ext cx="1550504" cy="77832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through each of the 5 domains in turn</a:t>
            </a:r>
          </a:p>
        </p:txBody>
      </p:sp>
      <p:sp>
        <p:nvSpPr>
          <p:cNvPr id="10" name="Speech Bubble: Rectangle with Corners Rounded 9">
            <a:extLst>
              <a:ext uri="{FF2B5EF4-FFF2-40B4-BE49-F238E27FC236}">
                <a16:creationId xmlns:a16="http://schemas.microsoft.com/office/drawing/2014/main" id="{C056B7FB-62B3-09AE-611F-CF8300AC08F6}"/>
              </a:ext>
            </a:extLst>
          </p:cNvPr>
          <p:cNvSpPr/>
          <p:nvPr/>
        </p:nvSpPr>
        <p:spPr>
          <a:xfrm>
            <a:off x="3180522" y="3673502"/>
            <a:ext cx="3657600" cy="93030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In this box, you can outline anything relevant to the CYP, e.g. their class has a highly trained SLCN member of staff, as this may not be reflected in the ‘best fit’ Setting Readiness</a:t>
            </a:r>
          </a:p>
        </p:txBody>
      </p:sp>
    </p:spTree>
    <p:extLst>
      <p:ext uri="{BB962C8B-B14F-4D97-AF65-F5344CB8AC3E}">
        <p14:creationId xmlns:p14="http://schemas.microsoft.com/office/powerpoint/2010/main" val="167790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9DFDEAF-1AB8-8FDB-B111-DB09E282FD4B}"/>
              </a:ext>
            </a:extLst>
          </p:cNvPr>
          <p:cNvSpPr>
            <a:spLocks noGrp="1"/>
          </p:cNvSpPr>
          <p:nvPr>
            <p:ph type="body" sz="quarter" idx="12"/>
          </p:nvPr>
        </p:nvSpPr>
        <p:spPr/>
        <p:txBody>
          <a:bodyPr/>
          <a:lstStyle/>
          <a:p>
            <a:r>
              <a:rPr lang="en-GB" dirty="0"/>
              <a:t>A look at the VSEND tool: CYP profiles</a:t>
            </a:r>
          </a:p>
        </p:txBody>
      </p:sp>
      <p:pic>
        <p:nvPicPr>
          <p:cNvPr id="5" name="Picture 4">
            <a:extLst>
              <a:ext uri="{FF2B5EF4-FFF2-40B4-BE49-F238E27FC236}">
                <a16:creationId xmlns:a16="http://schemas.microsoft.com/office/drawing/2014/main" id="{DF92AA92-690A-AF47-79E9-141A995A117C}"/>
              </a:ext>
            </a:extLst>
          </p:cNvPr>
          <p:cNvPicPr>
            <a:picLocks noChangeAspect="1"/>
          </p:cNvPicPr>
          <p:nvPr/>
        </p:nvPicPr>
        <p:blipFill>
          <a:blip r:embed="rId3"/>
          <a:stretch>
            <a:fillRect/>
          </a:stretch>
        </p:blipFill>
        <p:spPr>
          <a:xfrm>
            <a:off x="302754" y="1198659"/>
            <a:ext cx="8538491" cy="4460682"/>
          </a:xfrm>
          <a:prstGeom prst="rect">
            <a:avLst/>
          </a:prstGeom>
        </p:spPr>
      </p:pic>
      <p:sp>
        <p:nvSpPr>
          <p:cNvPr id="6" name="Speech Bubble: Rectangle with Corners Rounded 5">
            <a:extLst>
              <a:ext uri="{FF2B5EF4-FFF2-40B4-BE49-F238E27FC236}">
                <a16:creationId xmlns:a16="http://schemas.microsoft.com/office/drawing/2014/main" id="{37B25FA4-74D0-7D62-EA64-6E73A056D6BB}"/>
              </a:ext>
            </a:extLst>
          </p:cNvPr>
          <p:cNvSpPr/>
          <p:nvPr/>
        </p:nvSpPr>
        <p:spPr>
          <a:xfrm>
            <a:off x="1184744" y="2601637"/>
            <a:ext cx="1908313" cy="75381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The tool displays one prompt at a time for easy navigation</a:t>
            </a:r>
          </a:p>
        </p:txBody>
      </p:sp>
      <p:sp>
        <p:nvSpPr>
          <p:cNvPr id="7" name="Speech Bubble: Rectangle with Corners Rounded 6">
            <a:extLst>
              <a:ext uri="{FF2B5EF4-FFF2-40B4-BE49-F238E27FC236}">
                <a16:creationId xmlns:a16="http://schemas.microsoft.com/office/drawing/2014/main" id="{40CAD746-BFF6-4976-3031-10C1637AFF91}"/>
              </a:ext>
            </a:extLst>
          </p:cNvPr>
          <p:cNvSpPr/>
          <p:nvPr/>
        </p:nvSpPr>
        <p:spPr>
          <a:xfrm>
            <a:off x="3913367" y="4015410"/>
            <a:ext cx="2217089" cy="1009815"/>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Read the prompts and decide which most closely resembles the needs with which the CYP presents</a:t>
            </a:r>
          </a:p>
        </p:txBody>
      </p:sp>
    </p:spTree>
    <p:extLst>
      <p:ext uri="{BB962C8B-B14F-4D97-AF65-F5344CB8AC3E}">
        <p14:creationId xmlns:p14="http://schemas.microsoft.com/office/powerpoint/2010/main" val="491301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AEC5E0-B141-BF97-12A8-14FCE9E13141}"/>
              </a:ext>
            </a:extLst>
          </p:cNvPr>
          <p:cNvSpPr>
            <a:spLocks noGrp="1"/>
          </p:cNvSpPr>
          <p:nvPr>
            <p:ph type="body" sz="quarter" idx="12"/>
          </p:nvPr>
        </p:nvSpPr>
        <p:spPr/>
        <p:txBody>
          <a:bodyPr/>
          <a:lstStyle/>
          <a:p>
            <a:r>
              <a:rPr lang="en-GB" dirty="0"/>
              <a:t>A look at the VSEND tool: CYP profiles</a:t>
            </a:r>
          </a:p>
        </p:txBody>
      </p:sp>
      <p:pic>
        <p:nvPicPr>
          <p:cNvPr id="5" name="Picture 4">
            <a:extLst>
              <a:ext uri="{FF2B5EF4-FFF2-40B4-BE49-F238E27FC236}">
                <a16:creationId xmlns:a16="http://schemas.microsoft.com/office/drawing/2014/main" id="{A6CAB575-058E-7165-FDA2-874FE02864E3}"/>
              </a:ext>
            </a:extLst>
          </p:cNvPr>
          <p:cNvPicPr>
            <a:picLocks noChangeAspect="1"/>
          </p:cNvPicPr>
          <p:nvPr/>
        </p:nvPicPr>
        <p:blipFill>
          <a:blip r:embed="rId3"/>
          <a:stretch>
            <a:fillRect/>
          </a:stretch>
        </p:blipFill>
        <p:spPr>
          <a:xfrm>
            <a:off x="254794" y="1178268"/>
            <a:ext cx="8634412" cy="4501463"/>
          </a:xfrm>
          <a:prstGeom prst="rect">
            <a:avLst/>
          </a:prstGeom>
        </p:spPr>
      </p:pic>
      <p:sp>
        <p:nvSpPr>
          <p:cNvPr id="6" name="Speech Bubble: Rectangle with Corners Rounded 5">
            <a:extLst>
              <a:ext uri="{FF2B5EF4-FFF2-40B4-BE49-F238E27FC236}">
                <a16:creationId xmlns:a16="http://schemas.microsoft.com/office/drawing/2014/main" id="{6F5D3ACE-8617-B613-F499-98B60E9AF5A2}"/>
              </a:ext>
            </a:extLst>
          </p:cNvPr>
          <p:cNvSpPr/>
          <p:nvPr/>
        </p:nvSpPr>
        <p:spPr>
          <a:xfrm>
            <a:off x="4279127" y="3037398"/>
            <a:ext cx="2582849" cy="954158"/>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Once you have selected a rating, that prompt disappears and the next one is ready for you to assess the CYP</a:t>
            </a:r>
          </a:p>
        </p:txBody>
      </p:sp>
    </p:spTree>
    <p:extLst>
      <p:ext uri="{BB962C8B-B14F-4D97-AF65-F5344CB8AC3E}">
        <p14:creationId xmlns:p14="http://schemas.microsoft.com/office/powerpoint/2010/main" val="1458641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99A38DB-C5C4-3933-6858-2444CA4852D3}"/>
              </a:ext>
            </a:extLst>
          </p:cNvPr>
          <p:cNvSpPr>
            <a:spLocks noGrp="1"/>
          </p:cNvSpPr>
          <p:nvPr>
            <p:ph type="body" sz="quarter" idx="12"/>
          </p:nvPr>
        </p:nvSpPr>
        <p:spPr/>
        <p:txBody>
          <a:bodyPr/>
          <a:lstStyle/>
          <a:p>
            <a:r>
              <a:rPr lang="en-GB" dirty="0"/>
              <a:t>A look at the VSEND tool: CYP profiles</a:t>
            </a:r>
          </a:p>
        </p:txBody>
      </p:sp>
      <p:pic>
        <p:nvPicPr>
          <p:cNvPr id="5" name="Picture 4">
            <a:extLst>
              <a:ext uri="{FF2B5EF4-FFF2-40B4-BE49-F238E27FC236}">
                <a16:creationId xmlns:a16="http://schemas.microsoft.com/office/drawing/2014/main" id="{1607E26D-4FD2-8690-29A4-F6F954451E0F}"/>
              </a:ext>
            </a:extLst>
          </p:cNvPr>
          <p:cNvPicPr>
            <a:picLocks noChangeAspect="1"/>
          </p:cNvPicPr>
          <p:nvPr/>
        </p:nvPicPr>
        <p:blipFill>
          <a:blip r:embed="rId3"/>
          <a:stretch>
            <a:fillRect/>
          </a:stretch>
        </p:blipFill>
        <p:spPr>
          <a:xfrm>
            <a:off x="446186" y="1519783"/>
            <a:ext cx="8251627" cy="4301712"/>
          </a:xfrm>
          <a:prstGeom prst="rect">
            <a:avLst/>
          </a:prstGeom>
        </p:spPr>
      </p:pic>
      <p:sp>
        <p:nvSpPr>
          <p:cNvPr id="6" name="Speech Bubble: Rectangle with Corners Rounded 5">
            <a:extLst>
              <a:ext uri="{FF2B5EF4-FFF2-40B4-BE49-F238E27FC236}">
                <a16:creationId xmlns:a16="http://schemas.microsoft.com/office/drawing/2014/main" id="{6BE8C0EB-7CA1-0C49-B01F-BF7CCFCFA077}"/>
              </a:ext>
            </a:extLst>
          </p:cNvPr>
          <p:cNvSpPr/>
          <p:nvPr/>
        </p:nvSpPr>
        <p:spPr>
          <a:xfrm>
            <a:off x="6251051" y="2242269"/>
            <a:ext cx="2765729" cy="73151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The tool uses your assessments to provide a recommended overall ‘best fit’ rating for each domain</a:t>
            </a:r>
          </a:p>
        </p:txBody>
      </p:sp>
      <p:sp>
        <p:nvSpPr>
          <p:cNvPr id="7" name="Speech Bubble: Rectangle with Corners Rounded 6">
            <a:extLst>
              <a:ext uri="{FF2B5EF4-FFF2-40B4-BE49-F238E27FC236}">
                <a16:creationId xmlns:a16="http://schemas.microsoft.com/office/drawing/2014/main" id="{B2D4D1CB-AA39-DC06-F8AE-0B7C024044C5}"/>
              </a:ext>
            </a:extLst>
          </p:cNvPr>
          <p:cNvSpPr/>
          <p:nvPr/>
        </p:nvSpPr>
        <p:spPr>
          <a:xfrm>
            <a:off x="763326" y="1978017"/>
            <a:ext cx="4259248" cy="52850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through each of the domains in turn, completing the assessments and providing ratings for the CYP</a:t>
            </a:r>
          </a:p>
        </p:txBody>
      </p:sp>
      <p:sp>
        <p:nvSpPr>
          <p:cNvPr id="8" name="Speech Bubble: Rectangle with Corners Rounded 7">
            <a:extLst>
              <a:ext uri="{FF2B5EF4-FFF2-40B4-BE49-F238E27FC236}">
                <a16:creationId xmlns:a16="http://schemas.microsoft.com/office/drawing/2014/main" id="{2326EC0E-09DE-AE69-6568-750B94C747B8}"/>
              </a:ext>
            </a:extLst>
          </p:cNvPr>
          <p:cNvSpPr/>
          <p:nvPr/>
        </p:nvSpPr>
        <p:spPr>
          <a:xfrm>
            <a:off x="3951798" y="5226898"/>
            <a:ext cx="2299253" cy="73151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When you finish, remember to click ‘Mark as completed’ and ‘Save changes’!</a:t>
            </a:r>
          </a:p>
        </p:txBody>
      </p:sp>
    </p:spTree>
    <p:extLst>
      <p:ext uri="{BB962C8B-B14F-4D97-AF65-F5344CB8AC3E}">
        <p14:creationId xmlns:p14="http://schemas.microsoft.com/office/powerpoint/2010/main" val="2892770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5028BD2-9E4C-D5E7-D3B4-2FD0458AC14C}"/>
              </a:ext>
            </a:extLst>
          </p:cNvPr>
          <p:cNvSpPr>
            <a:spLocks noGrp="1"/>
          </p:cNvSpPr>
          <p:nvPr>
            <p:ph type="body" sz="quarter" idx="12"/>
          </p:nvPr>
        </p:nvSpPr>
        <p:spPr>
          <a:xfrm>
            <a:off x="426681" y="0"/>
            <a:ext cx="8244798" cy="1029903"/>
          </a:xfrm>
        </p:spPr>
        <p:txBody>
          <a:bodyPr/>
          <a:lstStyle/>
          <a:p>
            <a:r>
              <a:rPr lang="en-GB" dirty="0"/>
              <a:t>A look at the VSEND tool: Support Planning</a:t>
            </a:r>
          </a:p>
        </p:txBody>
      </p:sp>
      <p:pic>
        <p:nvPicPr>
          <p:cNvPr id="5" name="Picture 4">
            <a:extLst>
              <a:ext uri="{FF2B5EF4-FFF2-40B4-BE49-F238E27FC236}">
                <a16:creationId xmlns:a16="http://schemas.microsoft.com/office/drawing/2014/main" id="{DAB04899-CE40-8E26-7099-623762000C89}"/>
              </a:ext>
            </a:extLst>
          </p:cNvPr>
          <p:cNvPicPr>
            <a:picLocks noChangeAspect="1"/>
          </p:cNvPicPr>
          <p:nvPr/>
        </p:nvPicPr>
        <p:blipFill>
          <a:blip r:embed="rId3"/>
          <a:stretch>
            <a:fillRect/>
          </a:stretch>
        </p:blipFill>
        <p:spPr>
          <a:xfrm>
            <a:off x="358742" y="1611349"/>
            <a:ext cx="8380675" cy="4366820"/>
          </a:xfrm>
          <a:prstGeom prst="rect">
            <a:avLst/>
          </a:prstGeom>
        </p:spPr>
      </p:pic>
      <p:sp>
        <p:nvSpPr>
          <p:cNvPr id="6" name="Speech Bubble: Rectangle with Corners Rounded 5">
            <a:extLst>
              <a:ext uri="{FF2B5EF4-FFF2-40B4-BE49-F238E27FC236}">
                <a16:creationId xmlns:a16="http://schemas.microsoft.com/office/drawing/2014/main" id="{5F0A424F-00FC-9D3C-6B0D-A8ED69BFADAA}"/>
              </a:ext>
            </a:extLst>
          </p:cNvPr>
          <p:cNvSpPr/>
          <p:nvPr/>
        </p:nvSpPr>
        <p:spPr>
          <a:xfrm>
            <a:off x="4572000" y="1174028"/>
            <a:ext cx="2765729" cy="73151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can be accessed once all the Needs Ratings and Setting Readiness Ratings are completed</a:t>
            </a:r>
          </a:p>
        </p:txBody>
      </p:sp>
    </p:spTree>
    <p:extLst>
      <p:ext uri="{BB962C8B-B14F-4D97-AF65-F5344CB8AC3E}">
        <p14:creationId xmlns:p14="http://schemas.microsoft.com/office/powerpoint/2010/main" val="2816678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6DEDDCA-34E9-8DB6-8D1E-79FF6108C4FC}"/>
              </a:ext>
            </a:extLst>
          </p:cNvPr>
          <p:cNvSpPr>
            <a:spLocks noGrp="1"/>
          </p:cNvSpPr>
          <p:nvPr>
            <p:ph type="body" sz="quarter" idx="12"/>
          </p:nvPr>
        </p:nvSpPr>
        <p:spPr>
          <a:xfrm>
            <a:off x="373712" y="0"/>
            <a:ext cx="8317064" cy="1029903"/>
          </a:xfrm>
        </p:spPr>
        <p:txBody>
          <a:bodyPr/>
          <a:lstStyle/>
          <a:p>
            <a:r>
              <a:rPr lang="en-GB" dirty="0"/>
              <a:t>A look at the VSEND tool: Support Planning</a:t>
            </a:r>
          </a:p>
        </p:txBody>
      </p:sp>
      <p:pic>
        <p:nvPicPr>
          <p:cNvPr id="5" name="Picture 4">
            <a:extLst>
              <a:ext uri="{FF2B5EF4-FFF2-40B4-BE49-F238E27FC236}">
                <a16:creationId xmlns:a16="http://schemas.microsoft.com/office/drawing/2014/main" id="{C23088BF-94AB-C85C-8B74-18C4119B3854}"/>
              </a:ext>
            </a:extLst>
          </p:cNvPr>
          <p:cNvPicPr>
            <a:picLocks noChangeAspect="1"/>
          </p:cNvPicPr>
          <p:nvPr/>
        </p:nvPicPr>
        <p:blipFill>
          <a:blip r:embed="rId3"/>
          <a:stretch>
            <a:fillRect/>
          </a:stretch>
        </p:blipFill>
        <p:spPr>
          <a:xfrm>
            <a:off x="322028" y="1209825"/>
            <a:ext cx="8499944" cy="4438349"/>
          </a:xfrm>
          <a:prstGeom prst="rect">
            <a:avLst/>
          </a:prstGeom>
        </p:spPr>
      </p:pic>
      <p:sp>
        <p:nvSpPr>
          <p:cNvPr id="6" name="Speech Bubble: Rectangle with Corners Rounded 5">
            <a:extLst>
              <a:ext uri="{FF2B5EF4-FFF2-40B4-BE49-F238E27FC236}">
                <a16:creationId xmlns:a16="http://schemas.microsoft.com/office/drawing/2014/main" id="{71BAF2B8-5DF6-C625-34E8-41CA6A51E722}"/>
              </a:ext>
            </a:extLst>
          </p:cNvPr>
          <p:cNvSpPr/>
          <p:nvPr/>
        </p:nvSpPr>
        <p:spPr>
          <a:xfrm>
            <a:off x="3498574" y="2767055"/>
            <a:ext cx="4373217" cy="84802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provides ideas for SENCOs to recommend, for class teachers to access independently and implement into their practice, and for any teachers or TAs involved in interventions to find ideas for strategies</a:t>
            </a:r>
          </a:p>
        </p:txBody>
      </p:sp>
      <p:sp>
        <p:nvSpPr>
          <p:cNvPr id="7" name="Speech Bubble: Rectangle with Corners Rounded 6">
            <a:extLst>
              <a:ext uri="{FF2B5EF4-FFF2-40B4-BE49-F238E27FC236}">
                <a16:creationId xmlns:a16="http://schemas.microsoft.com/office/drawing/2014/main" id="{CBE6303D-A38A-11C2-9D0C-3DCB5B2ECA6A}"/>
              </a:ext>
            </a:extLst>
          </p:cNvPr>
          <p:cNvSpPr/>
          <p:nvPr/>
        </p:nvSpPr>
        <p:spPr>
          <a:xfrm>
            <a:off x="373712" y="4236827"/>
            <a:ext cx="2592126" cy="1050791"/>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may also highlight where the SENCO (or other relevant staff) needs to deliver training, e.g. on how to use social stories</a:t>
            </a:r>
          </a:p>
        </p:txBody>
      </p:sp>
      <p:sp>
        <p:nvSpPr>
          <p:cNvPr id="8" name="Speech Bubble: Rectangle with Corners Rounded 7">
            <a:extLst>
              <a:ext uri="{FF2B5EF4-FFF2-40B4-BE49-F238E27FC236}">
                <a16:creationId xmlns:a16="http://schemas.microsoft.com/office/drawing/2014/main" id="{E5996BD3-F514-D71E-803D-FCE33BA673C4}"/>
              </a:ext>
            </a:extLst>
          </p:cNvPr>
          <p:cNvSpPr/>
          <p:nvPr/>
        </p:nvSpPr>
        <p:spPr>
          <a:xfrm>
            <a:off x="6321286" y="5287618"/>
            <a:ext cx="2449003" cy="978010"/>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i="1" dirty="0"/>
              <a:t>Note: there is no expectation that EVERY strategy will be implemented! This is a guide to be used alongside the SENCO’s professional judgement</a:t>
            </a:r>
          </a:p>
        </p:txBody>
      </p:sp>
    </p:spTree>
    <p:extLst>
      <p:ext uri="{BB962C8B-B14F-4D97-AF65-F5344CB8AC3E}">
        <p14:creationId xmlns:p14="http://schemas.microsoft.com/office/powerpoint/2010/main" val="2456174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74BDFC7-E355-37AC-2963-45731C8E5924}"/>
              </a:ext>
            </a:extLst>
          </p:cNvPr>
          <p:cNvSpPr>
            <a:spLocks noGrp="1"/>
          </p:cNvSpPr>
          <p:nvPr>
            <p:ph type="body" sz="quarter" idx="12"/>
          </p:nvPr>
        </p:nvSpPr>
        <p:spPr>
          <a:xfrm>
            <a:off x="421419" y="0"/>
            <a:ext cx="8348870" cy="1029903"/>
          </a:xfrm>
        </p:spPr>
        <p:txBody>
          <a:bodyPr/>
          <a:lstStyle/>
          <a:p>
            <a:r>
              <a:rPr lang="en-GB" dirty="0"/>
              <a:t>A look at the VSEND tool: Support Planning</a:t>
            </a:r>
          </a:p>
        </p:txBody>
      </p:sp>
      <p:pic>
        <p:nvPicPr>
          <p:cNvPr id="5" name="Picture 4">
            <a:extLst>
              <a:ext uri="{FF2B5EF4-FFF2-40B4-BE49-F238E27FC236}">
                <a16:creationId xmlns:a16="http://schemas.microsoft.com/office/drawing/2014/main" id="{0A759404-AFED-BD13-CF09-B42DE36AD41B}"/>
              </a:ext>
            </a:extLst>
          </p:cNvPr>
          <p:cNvPicPr>
            <a:picLocks noChangeAspect="1"/>
          </p:cNvPicPr>
          <p:nvPr/>
        </p:nvPicPr>
        <p:blipFill>
          <a:blip r:embed="rId3"/>
          <a:stretch>
            <a:fillRect/>
          </a:stretch>
        </p:blipFill>
        <p:spPr>
          <a:xfrm>
            <a:off x="397565" y="1244544"/>
            <a:ext cx="8348870" cy="4368911"/>
          </a:xfrm>
          <a:prstGeom prst="rect">
            <a:avLst/>
          </a:prstGeom>
        </p:spPr>
      </p:pic>
      <p:sp>
        <p:nvSpPr>
          <p:cNvPr id="6" name="Speech Bubble: Rectangle with Corners Rounded 5">
            <a:extLst>
              <a:ext uri="{FF2B5EF4-FFF2-40B4-BE49-F238E27FC236}">
                <a16:creationId xmlns:a16="http://schemas.microsoft.com/office/drawing/2014/main" id="{D8C22527-A6FB-ACBD-A686-6754A772F85E}"/>
              </a:ext>
            </a:extLst>
          </p:cNvPr>
          <p:cNvSpPr/>
          <p:nvPr/>
        </p:nvSpPr>
        <p:spPr>
          <a:xfrm>
            <a:off x="3403160" y="2154804"/>
            <a:ext cx="2775004" cy="1113181"/>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Once the recommended strategies have been tried, the “Outcomes” box can be used to record any progress made (i.e. “Review” of APDR)</a:t>
            </a:r>
          </a:p>
        </p:txBody>
      </p:sp>
      <p:sp>
        <p:nvSpPr>
          <p:cNvPr id="8" name="Arrow: Up 7">
            <a:extLst>
              <a:ext uri="{FF2B5EF4-FFF2-40B4-BE49-F238E27FC236}">
                <a16:creationId xmlns:a16="http://schemas.microsoft.com/office/drawing/2014/main" id="{BE380923-8A54-840F-2BC8-FC829BB02955}"/>
              </a:ext>
            </a:extLst>
          </p:cNvPr>
          <p:cNvSpPr/>
          <p:nvPr/>
        </p:nvSpPr>
        <p:spPr>
          <a:xfrm rot="1013762">
            <a:off x="7422284" y="3309028"/>
            <a:ext cx="222636" cy="707666"/>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Rectangle with Corners Rounded 6">
            <a:extLst>
              <a:ext uri="{FF2B5EF4-FFF2-40B4-BE49-F238E27FC236}">
                <a16:creationId xmlns:a16="http://schemas.microsoft.com/office/drawing/2014/main" id="{DEFB373B-AAC1-C539-8592-F4C849ECDE10}"/>
              </a:ext>
            </a:extLst>
          </p:cNvPr>
          <p:cNvSpPr/>
          <p:nvPr/>
        </p:nvSpPr>
        <p:spPr>
          <a:xfrm>
            <a:off x="5766022" y="3877503"/>
            <a:ext cx="2248893" cy="1113181"/>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The next round of strategies can also be logged using the ‘New support action’ button (i.e. “Plan” of APDR)</a:t>
            </a:r>
          </a:p>
        </p:txBody>
      </p:sp>
    </p:spTree>
    <p:extLst>
      <p:ext uri="{BB962C8B-B14F-4D97-AF65-F5344CB8AC3E}">
        <p14:creationId xmlns:p14="http://schemas.microsoft.com/office/powerpoint/2010/main" val="3818410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C312FF2-A054-5009-7219-58D65091EB06}"/>
              </a:ext>
            </a:extLst>
          </p:cNvPr>
          <p:cNvSpPr>
            <a:spLocks noGrp="1"/>
          </p:cNvSpPr>
          <p:nvPr>
            <p:ph type="body" sz="quarter" idx="12"/>
          </p:nvPr>
        </p:nvSpPr>
        <p:spPr>
          <a:xfrm>
            <a:off x="430250" y="0"/>
            <a:ext cx="8260526" cy="1029903"/>
          </a:xfrm>
        </p:spPr>
        <p:txBody>
          <a:bodyPr/>
          <a:lstStyle/>
          <a:p>
            <a:r>
              <a:rPr lang="en-GB" dirty="0"/>
              <a:t>A look at the VSEND tool: Support Planning</a:t>
            </a:r>
          </a:p>
        </p:txBody>
      </p:sp>
      <p:pic>
        <p:nvPicPr>
          <p:cNvPr id="5" name="Picture 4">
            <a:extLst>
              <a:ext uri="{FF2B5EF4-FFF2-40B4-BE49-F238E27FC236}">
                <a16:creationId xmlns:a16="http://schemas.microsoft.com/office/drawing/2014/main" id="{622A4B4F-48B1-5D2B-E91C-92950D67A72B}"/>
              </a:ext>
            </a:extLst>
          </p:cNvPr>
          <p:cNvPicPr>
            <a:picLocks noChangeAspect="1"/>
          </p:cNvPicPr>
          <p:nvPr/>
        </p:nvPicPr>
        <p:blipFill>
          <a:blip r:embed="rId3"/>
          <a:stretch>
            <a:fillRect/>
          </a:stretch>
        </p:blipFill>
        <p:spPr>
          <a:xfrm>
            <a:off x="405516" y="1255866"/>
            <a:ext cx="8332967" cy="4346267"/>
          </a:xfrm>
          <a:prstGeom prst="rect">
            <a:avLst/>
          </a:prstGeom>
        </p:spPr>
      </p:pic>
      <p:sp>
        <p:nvSpPr>
          <p:cNvPr id="6" name="Speech Bubble: Rectangle with Corners Rounded 5">
            <a:extLst>
              <a:ext uri="{FF2B5EF4-FFF2-40B4-BE49-F238E27FC236}">
                <a16:creationId xmlns:a16="http://schemas.microsoft.com/office/drawing/2014/main" id="{E258D8A0-1844-6354-06A5-B574EF3629C6}"/>
              </a:ext>
            </a:extLst>
          </p:cNvPr>
          <p:cNvSpPr/>
          <p:nvPr/>
        </p:nvSpPr>
        <p:spPr>
          <a:xfrm>
            <a:off x="1194022" y="2263389"/>
            <a:ext cx="2431772" cy="1107965"/>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can be used as needed, including copying and pasting recommendations from Specialist Advisory Teachers</a:t>
            </a:r>
          </a:p>
        </p:txBody>
      </p:sp>
      <p:sp>
        <p:nvSpPr>
          <p:cNvPr id="7" name="Speech Bubble: Rectangle with Corners Rounded 6">
            <a:extLst>
              <a:ext uri="{FF2B5EF4-FFF2-40B4-BE49-F238E27FC236}">
                <a16:creationId xmlns:a16="http://schemas.microsoft.com/office/drawing/2014/main" id="{FD3DF1B4-39C8-C977-F028-8B0215986563}"/>
              </a:ext>
            </a:extLst>
          </p:cNvPr>
          <p:cNvSpPr/>
          <p:nvPr/>
        </p:nvSpPr>
        <p:spPr>
          <a:xfrm>
            <a:off x="1529302" y="4037855"/>
            <a:ext cx="2431772" cy="876051"/>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 review date can be added, if appropriate – i.e. when this strategy will be reviewed</a:t>
            </a:r>
          </a:p>
        </p:txBody>
      </p:sp>
    </p:spTree>
    <p:extLst>
      <p:ext uri="{BB962C8B-B14F-4D97-AF65-F5344CB8AC3E}">
        <p14:creationId xmlns:p14="http://schemas.microsoft.com/office/powerpoint/2010/main" val="1277765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7316F55-6F35-F033-E905-5DD7DBBE42AC}"/>
              </a:ext>
            </a:extLst>
          </p:cNvPr>
          <p:cNvSpPr>
            <a:spLocks noGrp="1"/>
          </p:cNvSpPr>
          <p:nvPr>
            <p:ph type="body" sz="quarter" idx="12"/>
          </p:nvPr>
        </p:nvSpPr>
        <p:spPr>
          <a:xfrm>
            <a:off x="430249" y="0"/>
            <a:ext cx="8268477" cy="1029903"/>
          </a:xfrm>
        </p:spPr>
        <p:txBody>
          <a:bodyPr/>
          <a:lstStyle/>
          <a:p>
            <a:r>
              <a:rPr lang="en-GB" dirty="0"/>
              <a:t>A look at the VSEND tool: Support Planning</a:t>
            </a:r>
          </a:p>
        </p:txBody>
      </p:sp>
      <p:pic>
        <p:nvPicPr>
          <p:cNvPr id="5" name="Picture 4">
            <a:extLst>
              <a:ext uri="{FF2B5EF4-FFF2-40B4-BE49-F238E27FC236}">
                <a16:creationId xmlns:a16="http://schemas.microsoft.com/office/drawing/2014/main" id="{ACE9F8BC-E9AE-E451-C098-50B5B2ABAC4E}"/>
              </a:ext>
            </a:extLst>
          </p:cNvPr>
          <p:cNvPicPr>
            <a:picLocks noChangeAspect="1"/>
          </p:cNvPicPr>
          <p:nvPr/>
        </p:nvPicPr>
        <p:blipFill>
          <a:blip r:embed="rId3"/>
          <a:stretch>
            <a:fillRect/>
          </a:stretch>
        </p:blipFill>
        <p:spPr>
          <a:xfrm>
            <a:off x="499648" y="1305921"/>
            <a:ext cx="8144704" cy="4246158"/>
          </a:xfrm>
          <a:prstGeom prst="rect">
            <a:avLst/>
          </a:prstGeom>
        </p:spPr>
      </p:pic>
      <p:sp>
        <p:nvSpPr>
          <p:cNvPr id="6" name="Speech Bubble: Rectangle with Corners Rounded 5">
            <a:extLst>
              <a:ext uri="{FF2B5EF4-FFF2-40B4-BE49-F238E27FC236}">
                <a16:creationId xmlns:a16="http://schemas.microsoft.com/office/drawing/2014/main" id="{7CF4C12D-369F-D9E3-C8DD-5430D90E3F68}"/>
              </a:ext>
            </a:extLst>
          </p:cNvPr>
          <p:cNvSpPr/>
          <p:nvPr/>
        </p:nvSpPr>
        <p:spPr>
          <a:xfrm>
            <a:off x="1377341" y="2201104"/>
            <a:ext cx="1739571" cy="876051"/>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All support actions appear like this, once entered</a:t>
            </a:r>
          </a:p>
        </p:txBody>
      </p:sp>
      <p:sp>
        <p:nvSpPr>
          <p:cNvPr id="8" name="Arrow: Up 7">
            <a:extLst>
              <a:ext uri="{FF2B5EF4-FFF2-40B4-BE49-F238E27FC236}">
                <a16:creationId xmlns:a16="http://schemas.microsoft.com/office/drawing/2014/main" id="{8F1277E6-F94C-AE59-ED93-EA2F6122B1FD}"/>
              </a:ext>
            </a:extLst>
          </p:cNvPr>
          <p:cNvSpPr/>
          <p:nvPr/>
        </p:nvSpPr>
        <p:spPr>
          <a:xfrm rot="13042426">
            <a:off x="2607761" y="4661525"/>
            <a:ext cx="222636" cy="697796"/>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Rectangle with Corners Rounded 6">
            <a:extLst>
              <a:ext uri="{FF2B5EF4-FFF2-40B4-BE49-F238E27FC236}">
                <a16:creationId xmlns:a16="http://schemas.microsoft.com/office/drawing/2014/main" id="{0ACF895E-E2E8-FC9A-7C86-BA132BCAD243}"/>
              </a:ext>
            </a:extLst>
          </p:cNvPr>
          <p:cNvSpPr/>
          <p:nvPr/>
        </p:nvSpPr>
        <p:spPr>
          <a:xfrm>
            <a:off x="2825803" y="4511494"/>
            <a:ext cx="2779865" cy="1518698"/>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The support plan can be exported to PDF for printing and sharing as necessary, e.g. to share with Specialist Advisory Teachers, to put into CYP SEND files, for sharing with parents/carers etc</a:t>
            </a:r>
          </a:p>
        </p:txBody>
      </p:sp>
    </p:spTree>
    <p:extLst>
      <p:ext uri="{BB962C8B-B14F-4D97-AF65-F5344CB8AC3E}">
        <p14:creationId xmlns:p14="http://schemas.microsoft.com/office/powerpoint/2010/main" val="410102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CA58942-7BDA-36CB-0085-541497B8AC65}"/>
              </a:ext>
            </a:extLst>
          </p:cNvPr>
          <p:cNvSpPr>
            <a:spLocks noGrp="1"/>
          </p:cNvSpPr>
          <p:nvPr>
            <p:ph type="body" sz="quarter" idx="12"/>
          </p:nvPr>
        </p:nvSpPr>
        <p:spPr/>
        <p:txBody>
          <a:bodyPr/>
          <a:lstStyle/>
          <a:p>
            <a:r>
              <a:rPr lang="en-GB" dirty="0"/>
              <a:t>A look at the VSEND tool: Summary page</a:t>
            </a:r>
          </a:p>
        </p:txBody>
      </p:sp>
      <p:grpSp>
        <p:nvGrpSpPr>
          <p:cNvPr id="8" name="Group 7">
            <a:extLst>
              <a:ext uri="{FF2B5EF4-FFF2-40B4-BE49-F238E27FC236}">
                <a16:creationId xmlns:a16="http://schemas.microsoft.com/office/drawing/2014/main" id="{5736FCF1-D9AF-055C-75FF-8FBC86E0827F}"/>
              </a:ext>
            </a:extLst>
          </p:cNvPr>
          <p:cNvGrpSpPr/>
          <p:nvPr/>
        </p:nvGrpSpPr>
        <p:grpSpPr>
          <a:xfrm>
            <a:off x="445273" y="1285419"/>
            <a:ext cx="8253454" cy="4287161"/>
            <a:chOff x="445273" y="1285419"/>
            <a:chExt cx="8253454" cy="4287161"/>
          </a:xfrm>
        </p:grpSpPr>
        <p:pic>
          <p:nvPicPr>
            <p:cNvPr id="5" name="Picture 4">
              <a:extLst>
                <a:ext uri="{FF2B5EF4-FFF2-40B4-BE49-F238E27FC236}">
                  <a16:creationId xmlns:a16="http://schemas.microsoft.com/office/drawing/2014/main" id="{BEAAC6F6-E18C-A6B7-9266-87CDE9695EA4}"/>
                </a:ext>
              </a:extLst>
            </p:cNvPr>
            <p:cNvPicPr>
              <a:picLocks noChangeAspect="1"/>
            </p:cNvPicPr>
            <p:nvPr/>
          </p:nvPicPr>
          <p:blipFill>
            <a:blip r:embed="rId3"/>
            <a:stretch>
              <a:fillRect/>
            </a:stretch>
          </p:blipFill>
          <p:spPr>
            <a:xfrm>
              <a:off x="445273" y="1285419"/>
              <a:ext cx="8253454" cy="4287161"/>
            </a:xfrm>
            <a:prstGeom prst="rect">
              <a:avLst/>
            </a:prstGeom>
          </p:spPr>
        </p:pic>
        <p:sp>
          <p:nvSpPr>
            <p:cNvPr id="6" name="Rectangle 5">
              <a:extLst>
                <a:ext uri="{FF2B5EF4-FFF2-40B4-BE49-F238E27FC236}">
                  <a16:creationId xmlns:a16="http://schemas.microsoft.com/office/drawing/2014/main" id="{B65B0B46-44FB-01F0-629E-4A78BFDE4B7C}"/>
                </a:ext>
              </a:extLst>
            </p:cNvPr>
            <p:cNvSpPr/>
            <p:nvPr/>
          </p:nvSpPr>
          <p:spPr>
            <a:xfrm>
              <a:off x="2631882" y="4325510"/>
              <a:ext cx="3291840" cy="12722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200822FF-766C-C983-40F2-10672771997C}"/>
                </a:ext>
              </a:extLst>
            </p:cNvPr>
            <p:cNvSpPr/>
            <p:nvPr/>
          </p:nvSpPr>
          <p:spPr>
            <a:xfrm>
              <a:off x="3514476" y="4141305"/>
              <a:ext cx="2331057" cy="12722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Speech Bubble: Rectangle with Corners Rounded 8">
            <a:extLst>
              <a:ext uri="{FF2B5EF4-FFF2-40B4-BE49-F238E27FC236}">
                <a16:creationId xmlns:a16="http://schemas.microsoft.com/office/drawing/2014/main" id="{4AFAF21A-C1DA-66BE-187A-2333985BCE63}"/>
              </a:ext>
            </a:extLst>
          </p:cNvPr>
          <p:cNvSpPr/>
          <p:nvPr/>
        </p:nvSpPr>
        <p:spPr>
          <a:xfrm>
            <a:off x="6267394" y="3830499"/>
            <a:ext cx="1739571" cy="876051"/>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The summary page can also be exported to PDF</a:t>
            </a:r>
          </a:p>
        </p:txBody>
      </p:sp>
      <p:sp>
        <p:nvSpPr>
          <p:cNvPr id="10" name="Speech Bubble: Rectangle with Corners Rounded 9">
            <a:extLst>
              <a:ext uri="{FF2B5EF4-FFF2-40B4-BE49-F238E27FC236}">
                <a16:creationId xmlns:a16="http://schemas.microsoft.com/office/drawing/2014/main" id="{1AC8F019-D4AA-3E46-0C37-90A42DBB953D}"/>
              </a:ext>
            </a:extLst>
          </p:cNvPr>
          <p:cNvSpPr/>
          <p:nvPr/>
        </p:nvSpPr>
        <p:spPr>
          <a:xfrm>
            <a:off x="2587831" y="5342323"/>
            <a:ext cx="2092173" cy="57448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includes the Ratings Chart, or ‘radar’</a:t>
            </a:r>
          </a:p>
        </p:txBody>
      </p:sp>
    </p:spTree>
    <p:extLst>
      <p:ext uri="{BB962C8B-B14F-4D97-AF65-F5344CB8AC3E}">
        <p14:creationId xmlns:p14="http://schemas.microsoft.com/office/powerpoint/2010/main" val="2662309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B7E6396-4BAE-402F-840B-F2C8A7F4E55F}"/>
              </a:ext>
            </a:extLst>
          </p:cNvPr>
          <p:cNvSpPr>
            <a:spLocks noGrp="1"/>
          </p:cNvSpPr>
          <p:nvPr>
            <p:ph type="body" sz="quarter" idx="12"/>
          </p:nvPr>
        </p:nvSpPr>
        <p:spPr>
          <a:xfrm>
            <a:off x="261259" y="0"/>
            <a:ext cx="8621481" cy="1029903"/>
          </a:xfrm>
        </p:spPr>
        <p:txBody>
          <a:bodyPr>
            <a:normAutofit/>
          </a:bodyPr>
          <a:lstStyle/>
          <a:p>
            <a:r>
              <a:rPr lang="en-GB" dirty="0"/>
              <a:t>Valuing SEND </a:t>
            </a:r>
            <a:r>
              <a:rPr lang="en-GB" dirty="0">
                <a:solidFill>
                  <a:schemeClr val="bg2"/>
                </a:solidFill>
              </a:rPr>
              <a:t>|</a:t>
            </a:r>
            <a:r>
              <a:rPr lang="en-GB" dirty="0">
                <a:solidFill>
                  <a:schemeClr val="accent1"/>
                </a:solidFill>
              </a:rPr>
              <a:t> </a:t>
            </a:r>
            <a:r>
              <a:rPr lang="en-GB" b="0" dirty="0"/>
              <a:t>A clear and holistic view of the child or young person’s needs</a:t>
            </a:r>
          </a:p>
        </p:txBody>
      </p:sp>
      <p:sp>
        <p:nvSpPr>
          <p:cNvPr id="5" name="Content Placeholder 2">
            <a:extLst>
              <a:ext uri="{FF2B5EF4-FFF2-40B4-BE49-F238E27FC236}">
                <a16:creationId xmlns:a16="http://schemas.microsoft.com/office/drawing/2014/main" id="{2B729186-4A04-4097-80F0-9C470B11C8A3}"/>
              </a:ext>
            </a:extLst>
          </p:cNvPr>
          <p:cNvSpPr txBox="1">
            <a:spLocks/>
          </p:cNvSpPr>
          <p:nvPr/>
        </p:nvSpPr>
        <p:spPr>
          <a:xfrm>
            <a:off x="261259" y="1344795"/>
            <a:ext cx="2877868" cy="4168409"/>
          </a:xfr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t>The tool produces an ‘at a glance’ radar chart which maps:</a:t>
            </a:r>
          </a:p>
          <a:p>
            <a:pPr>
              <a:buClr>
                <a:schemeClr val="accent1"/>
              </a:buClr>
            </a:pPr>
            <a:r>
              <a:rPr lang="en-GB" sz="1600"/>
              <a:t>A </a:t>
            </a:r>
            <a:r>
              <a:rPr lang="en-GB" sz="1600" b="1">
                <a:solidFill>
                  <a:srgbClr val="00A4D9"/>
                </a:solidFill>
              </a:rPr>
              <a:t>child or young person’s needs </a:t>
            </a:r>
            <a:r>
              <a:rPr lang="en-GB" sz="1600"/>
              <a:t>across 5 key domains </a:t>
            </a:r>
          </a:p>
          <a:p>
            <a:pPr>
              <a:buClr>
                <a:schemeClr val="accent1"/>
              </a:buClr>
            </a:pPr>
            <a:r>
              <a:rPr lang="en-GB" sz="1600"/>
              <a:t>The </a:t>
            </a:r>
            <a:r>
              <a:rPr lang="en-GB" sz="1600" b="1">
                <a:solidFill>
                  <a:srgbClr val="D3D94D"/>
                </a:solidFill>
              </a:rPr>
              <a:t>readiness of the educational setting </a:t>
            </a:r>
            <a:r>
              <a:rPr lang="en-GB" sz="1600"/>
              <a:t>to meet needs across the 5 domains</a:t>
            </a:r>
          </a:p>
          <a:p>
            <a:pPr>
              <a:buClr>
                <a:schemeClr val="accent1"/>
              </a:buClr>
            </a:pPr>
            <a:r>
              <a:rPr lang="en-GB" sz="1600"/>
              <a:t>The </a:t>
            </a:r>
            <a:r>
              <a:rPr lang="en-GB" sz="1600" b="1">
                <a:solidFill>
                  <a:srgbClr val="DF3168"/>
                </a:solidFill>
              </a:rPr>
              <a:t>confidence of the home environment </a:t>
            </a:r>
            <a:r>
              <a:rPr lang="en-GB" sz="1600"/>
              <a:t>to meet needs across the 5 domains.  Schools have found it helpful when parents have shared tools and techniques that work in the home with them to support their child’s in-school learning and vice-versa</a:t>
            </a:r>
          </a:p>
          <a:p>
            <a:pPr marL="0" indent="0">
              <a:buFont typeface="Arial" panose="020B0604020202020204" pitchFamily="34" charset="0"/>
              <a:buNone/>
            </a:pPr>
            <a:endParaRPr lang="en-GB" sz="1600"/>
          </a:p>
        </p:txBody>
      </p:sp>
      <p:pic>
        <p:nvPicPr>
          <p:cNvPr id="6" name="Picture 5">
            <a:extLst>
              <a:ext uri="{FF2B5EF4-FFF2-40B4-BE49-F238E27FC236}">
                <a16:creationId xmlns:a16="http://schemas.microsoft.com/office/drawing/2014/main" id="{FD4FD564-3892-4C03-A7C7-FAC85F693B3F}"/>
              </a:ext>
            </a:extLst>
          </p:cNvPr>
          <p:cNvPicPr>
            <a:picLocks noChangeAspect="1"/>
          </p:cNvPicPr>
          <p:nvPr/>
        </p:nvPicPr>
        <p:blipFill rotWithShape="1">
          <a:blip r:embed="rId3"/>
          <a:srcRect l="8768" r="4594"/>
          <a:stretch/>
        </p:blipFill>
        <p:spPr>
          <a:xfrm>
            <a:off x="3084440" y="1602112"/>
            <a:ext cx="5798301" cy="4083567"/>
          </a:xfrm>
          <a:prstGeom prst="rect">
            <a:avLst/>
          </a:prstGeom>
          <a:ln w="19050">
            <a:noFill/>
          </a:ln>
        </p:spPr>
      </p:pic>
      <p:sp>
        <p:nvSpPr>
          <p:cNvPr id="8" name="Speech Bubble: Rectangle with Corners Rounded 7">
            <a:extLst>
              <a:ext uri="{FF2B5EF4-FFF2-40B4-BE49-F238E27FC236}">
                <a16:creationId xmlns:a16="http://schemas.microsoft.com/office/drawing/2014/main" id="{9F55B2F1-5A00-49F6-9D1B-5CEC7AA991D0}"/>
              </a:ext>
            </a:extLst>
          </p:cNvPr>
          <p:cNvSpPr/>
          <p:nvPr/>
        </p:nvSpPr>
        <p:spPr>
          <a:xfrm>
            <a:off x="7197069" y="3429000"/>
            <a:ext cx="1856857" cy="1163482"/>
          </a:xfrm>
          <a:prstGeom prst="wedgeRoundRectCallout">
            <a:avLst>
              <a:gd name="adj1" fmla="val -81853"/>
              <a:gd name="adj2" fmla="val -51977"/>
              <a:gd name="adj3" fmla="val 16667"/>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a:solidFill>
                  <a:schemeClr val="tx1"/>
                </a:solidFill>
              </a:rPr>
              <a:t>Shows the ‘gaps’ between the child’s level of need and the setting readiness and home’s confidence to meet need at this point in time</a:t>
            </a:r>
          </a:p>
        </p:txBody>
      </p:sp>
    </p:spTree>
    <p:extLst>
      <p:ext uri="{BB962C8B-B14F-4D97-AF65-F5344CB8AC3E}">
        <p14:creationId xmlns:p14="http://schemas.microsoft.com/office/powerpoint/2010/main" val="1044790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84A0C-5B39-41B3-8B77-FD286BF69E54}"/>
              </a:ext>
            </a:extLst>
          </p:cNvPr>
          <p:cNvSpPr>
            <a:spLocks noGrp="1"/>
          </p:cNvSpPr>
          <p:nvPr>
            <p:ph type="ctrTitle"/>
          </p:nvPr>
        </p:nvSpPr>
        <p:spPr>
          <a:xfrm>
            <a:off x="500514" y="1722918"/>
            <a:ext cx="3766685" cy="686327"/>
          </a:xfrm>
        </p:spPr>
        <p:txBody>
          <a:bodyPr/>
          <a:lstStyle/>
          <a:p>
            <a:r>
              <a:rPr lang="en-GB" sz="3600" dirty="0"/>
              <a:t>Q&amp;A opportunity</a:t>
            </a:r>
          </a:p>
        </p:txBody>
      </p:sp>
      <p:sp>
        <p:nvSpPr>
          <p:cNvPr id="3" name="Speech Bubble: Rectangle with Corners Rounded 2">
            <a:extLst>
              <a:ext uri="{FF2B5EF4-FFF2-40B4-BE49-F238E27FC236}">
                <a16:creationId xmlns:a16="http://schemas.microsoft.com/office/drawing/2014/main" id="{B1B59500-8363-A6EA-ACF9-A156374E662F}"/>
              </a:ext>
            </a:extLst>
          </p:cNvPr>
          <p:cNvSpPr/>
          <p:nvPr/>
        </p:nvSpPr>
        <p:spPr>
          <a:xfrm>
            <a:off x="586539" y="2409246"/>
            <a:ext cx="3086963" cy="87464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Please use the “hands up” function and turn your microphone on when we get to your question</a:t>
            </a:r>
          </a:p>
        </p:txBody>
      </p:sp>
      <p:pic>
        <p:nvPicPr>
          <p:cNvPr id="5" name="Picture 4">
            <a:extLst>
              <a:ext uri="{FF2B5EF4-FFF2-40B4-BE49-F238E27FC236}">
                <a16:creationId xmlns:a16="http://schemas.microsoft.com/office/drawing/2014/main" id="{A3BEF0FA-A840-763A-D276-5E40F11CF38B}"/>
              </a:ext>
            </a:extLst>
          </p:cNvPr>
          <p:cNvPicPr>
            <a:picLocks noChangeAspect="1"/>
          </p:cNvPicPr>
          <p:nvPr/>
        </p:nvPicPr>
        <p:blipFill>
          <a:blip r:embed="rId3"/>
          <a:stretch>
            <a:fillRect/>
          </a:stretch>
        </p:blipFill>
        <p:spPr>
          <a:xfrm>
            <a:off x="1838758" y="3200356"/>
            <a:ext cx="2248212" cy="628737"/>
          </a:xfrm>
          <a:prstGeom prst="rect">
            <a:avLst/>
          </a:prstGeom>
        </p:spPr>
      </p:pic>
      <p:sp>
        <p:nvSpPr>
          <p:cNvPr id="6" name="Speech Bubble: Rectangle with Corners Rounded 5">
            <a:extLst>
              <a:ext uri="{FF2B5EF4-FFF2-40B4-BE49-F238E27FC236}">
                <a16:creationId xmlns:a16="http://schemas.microsoft.com/office/drawing/2014/main" id="{7B1FC7E6-41FF-B993-4872-B53F29DBA656}"/>
              </a:ext>
            </a:extLst>
          </p:cNvPr>
          <p:cNvSpPr/>
          <p:nvPr/>
        </p:nvSpPr>
        <p:spPr>
          <a:xfrm>
            <a:off x="833028" y="4263225"/>
            <a:ext cx="2593983" cy="87464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You are also welcome to stay on at the end of the session to discuss any queries with us!</a:t>
            </a:r>
          </a:p>
        </p:txBody>
      </p:sp>
    </p:spTree>
    <p:extLst>
      <p:ext uri="{BB962C8B-B14F-4D97-AF65-F5344CB8AC3E}">
        <p14:creationId xmlns:p14="http://schemas.microsoft.com/office/powerpoint/2010/main" val="491661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6534F6C-CCB2-674A-2E9A-A123C3144FF9}"/>
              </a:ext>
            </a:extLst>
          </p:cNvPr>
          <p:cNvSpPr>
            <a:spLocks noGrp="1"/>
          </p:cNvSpPr>
          <p:nvPr>
            <p:ph type="body" sz="quarter" idx="12"/>
          </p:nvPr>
        </p:nvSpPr>
        <p:spPr>
          <a:xfrm>
            <a:off x="252392" y="0"/>
            <a:ext cx="8304467" cy="1029903"/>
          </a:xfrm>
        </p:spPr>
        <p:txBody>
          <a:bodyPr/>
          <a:lstStyle/>
          <a:p>
            <a:r>
              <a:rPr lang="en-GB"/>
              <a:t>Valuing SEND </a:t>
            </a:r>
            <a:r>
              <a:rPr lang="en-GB">
                <a:solidFill>
                  <a:schemeClr val="bg2">
                    <a:lumMod val="90000"/>
                  </a:schemeClr>
                </a:solidFill>
              </a:rPr>
              <a:t>|</a:t>
            </a:r>
            <a:r>
              <a:rPr lang="en-GB"/>
              <a:t> </a:t>
            </a:r>
            <a:r>
              <a:rPr lang="en-GB" b="0"/>
              <a:t>Case study example</a:t>
            </a:r>
          </a:p>
        </p:txBody>
      </p:sp>
      <p:grpSp>
        <p:nvGrpSpPr>
          <p:cNvPr id="4" name="Group 3">
            <a:extLst>
              <a:ext uri="{FF2B5EF4-FFF2-40B4-BE49-F238E27FC236}">
                <a16:creationId xmlns:a16="http://schemas.microsoft.com/office/drawing/2014/main" id="{C2322927-7579-2A53-41DA-FCA4EDF2B0E2}"/>
              </a:ext>
            </a:extLst>
          </p:cNvPr>
          <p:cNvGrpSpPr/>
          <p:nvPr/>
        </p:nvGrpSpPr>
        <p:grpSpPr>
          <a:xfrm>
            <a:off x="173887" y="1113750"/>
            <a:ext cx="8796225" cy="4957749"/>
            <a:chOff x="138225" y="1338676"/>
            <a:chExt cx="8878186" cy="4922220"/>
          </a:xfrm>
        </p:grpSpPr>
        <p:sp>
          <p:nvSpPr>
            <p:cNvPr id="5" name="Rectangle 4">
              <a:extLst>
                <a:ext uri="{FF2B5EF4-FFF2-40B4-BE49-F238E27FC236}">
                  <a16:creationId xmlns:a16="http://schemas.microsoft.com/office/drawing/2014/main" id="{524E0CA6-A388-DD20-98FE-D31632B77715}"/>
                </a:ext>
              </a:extLst>
            </p:cNvPr>
            <p:cNvSpPr/>
            <p:nvPr/>
          </p:nvSpPr>
          <p:spPr>
            <a:xfrm>
              <a:off x="138225" y="1338676"/>
              <a:ext cx="8878186" cy="4922220"/>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328608ED-0D51-3E63-1964-557B6EB65B33}"/>
                </a:ext>
              </a:extLst>
            </p:cNvPr>
            <p:cNvSpPr/>
            <p:nvPr/>
          </p:nvSpPr>
          <p:spPr>
            <a:xfrm>
              <a:off x="138225" y="1338676"/>
              <a:ext cx="8878186" cy="36798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a:solidFill>
                    <a:srgbClr val="FFFFFF"/>
                  </a:solidFill>
                  <a:latin typeface="Calibri" panose="020F0502020204030204"/>
                </a:rPr>
                <a:t>Valuing SEND demonstrates where the setting could do more to meet the needs of Michael and parents/carers helped school finding new interventions to try.</a:t>
              </a:r>
              <a:endParaRPr kumimoji="0" lang="en-GB" sz="13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7124FF46-8171-AB76-0CAD-BCFFD149720F}"/>
                </a:ext>
              </a:extLst>
            </p:cNvPr>
            <p:cNvSpPr/>
            <p:nvPr/>
          </p:nvSpPr>
          <p:spPr>
            <a:xfrm>
              <a:off x="4233187" y="2688357"/>
              <a:ext cx="4677090" cy="886156"/>
            </a:xfrm>
            <a:prstGeom prst="rect">
              <a:avLst/>
            </a:prstGeom>
            <a:solidFill>
              <a:schemeClr val="tx2">
                <a:lumMod val="20000"/>
                <a:lumOff val="8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300" b="1" i="0" u="none" strike="noStrike" kern="1200" cap="none" spc="0" normalizeH="0" baseline="0" noProof="0">
                  <a:ln>
                    <a:noFill/>
                  </a:ln>
                  <a:solidFill>
                    <a:srgbClr val="193F78"/>
                  </a:solidFill>
                  <a:effectLst/>
                  <a:uLnTx/>
                  <a:uFillTx/>
                  <a:latin typeface="Calibri" panose="020F0502020204030204"/>
                  <a:ea typeface="+mn-ea"/>
                  <a:cs typeface="+mn-cs"/>
                </a:rPr>
                <a:t>VALUING SEND – </a:t>
              </a:r>
              <a:r>
                <a:rPr lang="en-GB" sz="1300">
                  <a:solidFill>
                    <a:srgbClr val="193F78"/>
                  </a:solidFill>
                  <a:latin typeface="Calibri" panose="020F0502020204030204"/>
                </a:rPr>
                <a:t>The radar shows that Michael’s needs are more significant, particularly in independence and cognition and learning, which surprised the SENCo and is higher than what the setting feels it currently provides. </a:t>
              </a:r>
              <a:endParaRPr lang="en-GB" sz="1300" b="1">
                <a:solidFill>
                  <a:srgbClr val="193F78"/>
                </a:solidFill>
                <a:latin typeface="Calibri" panose="020F0502020204030204"/>
              </a:endParaRPr>
            </a:p>
          </p:txBody>
        </p:sp>
      </p:grpSp>
      <p:graphicFrame>
        <p:nvGraphicFramePr>
          <p:cNvPr id="8" name="Table 7">
            <a:extLst>
              <a:ext uri="{FF2B5EF4-FFF2-40B4-BE49-F238E27FC236}">
                <a16:creationId xmlns:a16="http://schemas.microsoft.com/office/drawing/2014/main" id="{1B64FF74-C05F-E137-D36F-5447E905C563}"/>
              </a:ext>
            </a:extLst>
          </p:cNvPr>
          <p:cNvGraphicFramePr>
            <a:graphicFrameLocks noGrp="1"/>
          </p:cNvGraphicFramePr>
          <p:nvPr/>
        </p:nvGraphicFramePr>
        <p:xfrm>
          <a:off x="257042" y="4386456"/>
          <a:ext cx="3883785" cy="1558146"/>
        </p:xfrm>
        <a:graphic>
          <a:graphicData uri="http://schemas.openxmlformats.org/drawingml/2006/table">
            <a:tbl>
              <a:tblPr/>
              <a:tblGrid>
                <a:gridCol w="1586624">
                  <a:extLst>
                    <a:ext uri="{9D8B030D-6E8A-4147-A177-3AD203B41FA5}">
                      <a16:colId xmlns:a16="http://schemas.microsoft.com/office/drawing/2014/main" val="1853932378"/>
                    </a:ext>
                  </a:extLst>
                </a:gridCol>
                <a:gridCol w="572565">
                  <a:extLst>
                    <a:ext uri="{9D8B030D-6E8A-4147-A177-3AD203B41FA5}">
                      <a16:colId xmlns:a16="http://schemas.microsoft.com/office/drawing/2014/main" val="1528308457"/>
                    </a:ext>
                  </a:extLst>
                </a:gridCol>
                <a:gridCol w="862298">
                  <a:extLst>
                    <a:ext uri="{9D8B030D-6E8A-4147-A177-3AD203B41FA5}">
                      <a16:colId xmlns:a16="http://schemas.microsoft.com/office/drawing/2014/main" val="683113427"/>
                    </a:ext>
                  </a:extLst>
                </a:gridCol>
                <a:gridCol w="862298">
                  <a:extLst>
                    <a:ext uri="{9D8B030D-6E8A-4147-A177-3AD203B41FA5}">
                      <a16:colId xmlns:a16="http://schemas.microsoft.com/office/drawing/2014/main" val="2991356440"/>
                    </a:ext>
                  </a:extLst>
                </a:gridCol>
              </a:tblGrid>
              <a:tr h="184102">
                <a:tc>
                  <a:txBody>
                    <a:bodyPr/>
                    <a:lstStyle/>
                    <a:p>
                      <a:pPr algn="l" fontAlgn="ctr"/>
                      <a:r>
                        <a:rPr lang="en-GB" sz="1100" b="0" i="0" u="none" strike="noStrike">
                          <a:solidFill>
                            <a:schemeClr val="bg1"/>
                          </a:solidFill>
                          <a:effectLst/>
                          <a:latin typeface="Calibri" panose="020F0502020204030204" pitchFamily="34" charset="0"/>
                        </a:rPr>
                        <a:t>Domains of Need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tc>
                  <a:txBody>
                    <a:bodyPr/>
                    <a:lstStyle/>
                    <a:p>
                      <a:pPr algn="ctr" fontAlgn="ctr"/>
                      <a:r>
                        <a:rPr lang="en-GB" sz="1100" b="0" i="0" u="none" strike="noStrike">
                          <a:solidFill>
                            <a:schemeClr val="bg1"/>
                          </a:solidFill>
                          <a:effectLst/>
                          <a:latin typeface="Calibri" panose="020F0502020204030204" pitchFamily="34" charset="0"/>
                        </a:rPr>
                        <a:t>CYP needs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tc>
                  <a:txBody>
                    <a:bodyPr/>
                    <a:lstStyle/>
                    <a:p>
                      <a:pPr algn="ctr" fontAlgn="ctr"/>
                      <a:r>
                        <a:rPr lang="en-GB" sz="1100" b="0" i="0" u="none" strike="noStrike">
                          <a:solidFill>
                            <a:schemeClr val="bg1"/>
                          </a:solidFill>
                          <a:effectLst/>
                          <a:latin typeface="Calibri" panose="020F0502020204030204" pitchFamily="34" charset="0"/>
                        </a:rPr>
                        <a:t>Setting readiness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tc>
                  <a:txBody>
                    <a:bodyPr/>
                    <a:lstStyle/>
                    <a:p>
                      <a:pPr algn="ctr" fontAlgn="ctr"/>
                      <a:r>
                        <a:rPr lang="en-GB" sz="1100" b="0" i="0" u="none" strike="noStrike">
                          <a:solidFill>
                            <a:schemeClr val="bg1"/>
                          </a:solidFill>
                          <a:effectLst/>
                          <a:latin typeface="Calibri" panose="020F0502020204030204" pitchFamily="34" charset="0"/>
                        </a:rPr>
                        <a:t>Home confidence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extLst>
                  <a:ext uri="{0D108BD9-81ED-4DB2-BD59-A6C34878D82A}">
                    <a16:rowId xmlns:a16="http://schemas.microsoft.com/office/drawing/2014/main" val="3302243902"/>
                  </a:ext>
                </a:extLst>
              </a:tr>
              <a:tr h="184102">
                <a:tc>
                  <a:txBody>
                    <a:bodyPr/>
                    <a:lstStyle/>
                    <a:p>
                      <a:pPr algn="l" fontAlgn="ctr"/>
                      <a:r>
                        <a:rPr lang="en-GB" sz="1100" b="0" i="0" u="none" strike="noStrike">
                          <a:solidFill>
                            <a:schemeClr val="tx2">
                              <a:lumMod val="50000"/>
                            </a:schemeClr>
                          </a:solidFill>
                          <a:effectLst/>
                          <a:latin typeface="Calibri" panose="020F0502020204030204" pitchFamily="34" charset="0"/>
                        </a:rPr>
                        <a:t>1. Communication &amp; Interaction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2A91CE"/>
                          </a:solidFill>
                          <a:effectLst/>
                          <a:latin typeface="Calibri" panose="020F0502020204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36D97E"/>
                          </a:solidFill>
                          <a:effectLst/>
                          <a:latin typeface="Calibri" panose="020F0502020204030204" pitchFamily="34" charset="0"/>
                        </a:rPr>
                        <a:t>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FEB72E"/>
                          </a:solidFill>
                          <a:effectLst/>
                          <a:latin typeface="Calibri" panose="020F0502020204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06181503"/>
                  </a:ext>
                </a:extLst>
              </a:tr>
              <a:tr h="184102">
                <a:tc>
                  <a:txBody>
                    <a:bodyPr/>
                    <a:lstStyle/>
                    <a:p>
                      <a:pPr algn="l" fontAlgn="ctr"/>
                      <a:r>
                        <a:rPr lang="en-GB" sz="1100" b="0" i="0" u="none" strike="noStrike">
                          <a:solidFill>
                            <a:schemeClr val="tx2">
                              <a:lumMod val="50000"/>
                            </a:schemeClr>
                          </a:solidFill>
                          <a:effectLst/>
                          <a:latin typeface="Calibri" panose="020F0502020204030204" pitchFamily="34" charset="0"/>
                        </a:rPr>
                        <a:t>2. Cognition &amp; Learning</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2A91CE"/>
                          </a:solidFill>
                          <a:effectLst/>
                          <a:latin typeface="Calibri" panose="020F0502020204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36D97E"/>
                          </a:solidFill>
                          <a:effectLst/>
                          <a:latin typeface="Calibri" panose="020F0502020204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FEB72E"/>
                          </a:solidFill>
                          <a:effectLst/>
                          <a:latin typeface="Calibri" panose="020F0502020204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8443120"/>
                  </a:ext>
                </a:extLst>
              </a:tr>
              <a:tr h="184102">
                <a:tc>
                  <a:txBody>
                    <a:bodyPr/>
                    <a:lstStyle/>
                    <a:p>
                      <a:pPr algn="l" fontAlgn="ctr"/>
                      <a:r>
                        <a:rPr lang="en-GB" sz="1100" b="0" i="0" u="none" strike="noStrike">
                          <a:solidFill>
                            <a:schemeClr val="tx2">
                              <a:lumMod val="50000"/>
                            </a:schemeClr>
                          </a:solidFill>
                          <a:effectLst/>
                          <a:latin typeface="Calibri" panose="020F0502020204030204" pitchFamily="34" charset="0"/>
                        </a:rPr>
                        <a:t>3. Social, Emotional &amp; Mental Health</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2A91CE"/>
                          </a:solidFill>
                          <a:effectLst/>
                          <a:latin typeface="Calibri" panose="020F0502020204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36D97E"/>
                          </a:solidFill>
                          <a:effectLst/>
                          <a:latin typeface="Calibri" panose="020F0502020204030204" pitchFamily="34" charset="0"/>
                        </a:rPr>
                        <a:t>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FEB72E"/>
                          </a:solidFill>
                          <a:effectLst/>
                          <a:latin typeface="Calibri" panose="020F0502020204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92653267"/>
                  </a:ext>
                </a:extLst>
              </a:tr>
              <a:tr h="184102">
                <a:tc>
                  <a:txBody>
                    <a:bodyPr/>
                    <a:lstStyle/>
                    <a:p>
                      <a:pPr algn="l" fontAlgn="ctr"/>
                      <a:r>
                        <a:rPr lang="en-GB" sz="1100" b="0" i="0" u="none" strike="noStrike">
                          <a:solidFill>
                            <a:schemeClr val="tx2">
                              <a:lumMod val="50000"/>
                            </a:schemeClr>
                          </a:solidFill>
                          <a:effectLst/>
                          <a:latin typeface="Calibri" panose="020F0502020204030204" pitchFamily="34" charset="0"/>
                        </a:rPr>
                        <a:t>4. Sensory &amp; Physical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2A91CE"/>
                          </a:solidFill>
                          <a:effectLst/>
                          <a:latin typeface="Calibri" panose="020F050202020403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36D97E"/>
                          </a:solidFill>
                          <a:effectLst/>
                          <a:latin typeface="Calibri" panose="020F050202020403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FEB72E"/>
                          </a:solidFill>
                          <a:effectLst/>
                          <a:latin typeface="Calibri" panose="020F0502020204030204" pitchFamily="34" charset="0"/>
                        </a:rPr>
                        <a:t>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13169120"/>
                  </a:ext>
                </a:extLst>
              </a:tr>
              <a:tr h="184102">
                <a:tc>
                  <a:txBody>
                    <a:bodyPr/>
                    <a:lstStyle/>
                    <a:p>
                      <a:pPr algn="l" fontAlgn="ctr"/>
                      <a:r>
                        <a:rPr lang="en-GB" sz="1100" b="0" i="0" u="none" strike="noStrike">
                          <a:solidFill>
                            <a:schemeClr val="tx2">
                              <a:lumMod val="50000"/>
                            </a:schemeClr>
                          </a:solidFill>
                          <a:effectLst/>
                          <a:latin typeface="Calibri" panose="020F0502020204030204" pitchFamily="34" charset="0"/>
                        </a:rPr>
                        <a:t>5. Independence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2A91CE"/>
                          </a:solidFill>
                          <a:effectLst/>
                          <a:latin typeface="Calibri" panose="020F0502020204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36D97E"/>
                          </a:solidFill>
                          <a:effectLst/>
                          <a:latin typeface="Calibri" panose="020F0502020204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FEB72E"/>
                          </a:solidFill>
                          <a:effectLst/>
                          <a:latin typeface="Calibri" panose="020F0502020204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14996992"/>
                  </a:ext>
                </a:extLst>
              </a:tr>
            </a:tbl>
          </a:graphicData>
        </a:graphic>
      </p:graphicFrame>
      <p:sp>
        <p:nvSpPr>
          <p:cNvPr id="9" name="TextBox 8">
            <a:extLst>
              <a:ext uri="{FF2B5EF4-FFF2-40B4-BE49-F238E27FC236}">
                <a16:creationId xmlns:a16="http://schemas.microsoft.com/office/drawing/2014/main" id="{4D8944F6-0B26-91A3-E158-7FE8AA20E7A3}"/>
              </a:ext>
            </a:extLst>
          </p:cNvPr>
          <p:cNvSpPr txBox="1"/>
          <p:nvPr/>
        </p:nvSpPr>
        <p:spPr>
          <a:xfrm>
            <a:off x="4226628" y="3425279"/>
            <a:ext cx="4633912" cy="1492716"/>
          </a:xfrm>
          <a:prstGeom prst="rect">
            <a:avLst/>
          </a:prstGeom>
          <a:solidFill>
            <a:schemeClr val="accent2">
              <a:lumMod val="20000"/>
              <a:lumOff val="80000"/>
            </a:schemeClr>
          </a:solidFill>
          <a:ln>
            <a:solidFill>
              <a:schemeClr val="accent2">
                <a:lumMod val="20000"/>
                <a:lumOff val="80000"/>
              </a:schemeClr>
            </a:solidFill>
          </a:ln>
        </p:spPr>
        <p:txBody>
          <a:bodyPr wrap="square">
            <a:spAutoFit/>
          </a:bodyPr>
          <a:lstStyle/>
          <a:p>
            <a:pPr lvl="0" defTabSz="914400">
              <a:defRPr/>
            </a:pPr>
            <a:r>
              <a:rPr lang="en-GB" sz="1300" b="1" dirty="0">
                <a:solidFill>
                  <a:srgbClr val="193F78"/>
                </a:solidFill>
              </a:rPr>
              <a:t>ACTIONS / IMPACT – </a:t>
            </a:r>
            <a:r>
              <a:rPr lang="en-GB" sz="1300" dirty="0">
                <a:solidFill>
                  <a:srgbClr val="193F78"/>
                </a:solidFill>
              </a:rPr>
              <a:t>In the annual review, the SENCo went through VSEND with the parent/carer who was pleased and reassured to see all the interventions she had in place at home were suiting Michael’s needs well. School are now adopting new interventions specifically to suit Michael’s needs. The SENCo is also going to increase independence time for Michael to prepare him for transitioning.</a:t>
            </a:r>
          </a:p>
        </p:txBody>
      </p:sp>
      <p:sp>
        <p:nvSpPr>
          <p:cNvPr id="10" name="Speech Bubble: Rectangle with Corners Rounded 9">
            <a:extLst>
              <a:ext uri="{FF2B5EF4-FFF2-40B4-BE49-F238E27FC236}">
                <a16:creationId xmlns:a16="http://schemas.microsoft.com/office/drawing/2014/main" id="{EF071A40-C51E-1EDE-3959-4930721E2EF2}"/>
              </a:ext>
            </a:extLst>
          </p:cNvPr>
          <p:cNvSpPr/>
          <p:nvPr/>
        </p:nvSpPr>
        <p:spPr>
          <a:xfrm>
            <a:off x="4219332" y="5006974"/>
            <a:ext cx="4648505" cy="834294"/>
          </a:xfrm>
          <a:prstGeom prst="wedgeRoundRectCallout">
            <a:avLst>
              <a:gd name="adj1" fmla="val -7592"/>
              <a:gd name="adj2" fmla="val 66410"/>
              <a:gd name="adj3" fmla="val 16667"/>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i="1">
                <a:solidFill>
                  <a:schemeClr val="accent5">
                    <a:lumMod val="50000"/>
                  </a:schemeClr>
                </a:solidFill>
              </a:rPr>
              <a:t>“</a:t>
            </a:r>
            <a:r>
              <a:rPr lang="en-GB" sz="1400" b="1" i="1">
                <a:solidFill>
                  <a:schemeClr val="accent5">
                    <a:lumMod val="50000"/>
                  </a:schemeClr>
                </a:solidFill>
                <a:latin typeface="Calibri" panose="020F0502020204030204"/>
              </a:rPr>
              <a:t>I worked with Michael’s link mentor and completed VSEND together to get a much more rounded picture of the child’s needs</a:t>
            </a:r>
            <a:r>
              <a:rPr lang="en-GB" sz="1400" b="1" i="1">
                <a:solidFill>
                  <a:schemeClr val="accent5">
                    <a:lumMod val="50000"/>
                  </a:schemeClr>
                </a:solidFill>
              </a:rPr>
              <a:t>. I want to start using VSEND before having an annual review.” </a:t>
            </a:r>
            <a:r>
              <a:rPr lang="en-GB" sz="1400" b="1">
                <a:solidFill>
                  <a:schemeClr val="accent5">
                    <a:lumMod val="50000"/>
                  </a:schemeClr>
                </a:solidFill>
              </a:rPr>
              <a:t>- SENCo</a:t>
            </a:r>
          </a:p>
        </p:txBody>
      </p:sp>
      <p:pic>
        <p:nvPicPr>
          <p:cNvPr id="11" name="Picture 10">
            <a:extLst>
              <a:ext uri="{FF2B5EF4-FFF2-40B4-BE49-F238E27FC236}">
                <a16:creationId xmlns:a16="http://schemas.microsoft.com/office/drawing/2014/main" id="{51362299-3875-626B-121F-69ACC37ACEAC}"/>
              </a:ext>
            </a:extLst>
          </p:cNvPr>
          <p:cNvPicPr>
            <a:picLocks noChangeAspect="1"/>
          </p:cNvPicPr>
          <p:nvPr/>
        </p:nvPicPr>
        <p:blipFill>
          <a:blip r:embed="rId3"/>
          <a:stretch>
            <a:fillRect/>
          </a:stretch>
        </p:blipFill>
        <p:spPr>
          <a:xfrm>
            <a:off x="252392" y="1547060"/>
            <a:ext cx="3888435" cy="2588182"/>
          </a:xfrm>
          <a:prstGeom prst="rect">
            <a:avLst/>
          </a:prstGeom>
        </p:spPr>
      </p:pic>
      <p:sp>
        <p:nvSpPr>
          <p:cNvPr id="12" name="TextBox 11">
            <a:extLst>
              <a:ext uri="{FF2B5EF4-FFF2-40B4-BE49-F238E27FC236}">
                <a16:creationId xmlns:a16="http://schemas.microsoft.com/office/drawing/2014/main" id="{E2B6665C-8B00-CFD5-6241-D997F8B19453}"/>
              </a:ext>
            </a:extLst>
          </p:cNvPr>
          <p:cNvSpPr txBox="1"/>
          <p:nvPr/>
        </p:nvSpPr>
        <p:spPr>
          <a:xfrm>
            <a:off x="162174" y="1453657"/>
            <a:ext cx="1508240" cy="461665"/>
          </a:xfrm>
          <a:prstGeom prst="rect">
            <a:avLst/>
          </a:prstGeom>
          <a:noFill/>
        </p:spPr>
        <p:txBody>
          <a:bodyPr wrap="square" rtlCol="0">
            <a:spAutoFit/>
          </a:bodyPr>
          <a:lstStyle/>
          <a:p>
            <a:r>
              <a:rPr lang="en-GB" sz="800">
                <a:solidFill>
                  <a:srgbClr val="2A91CE"/>
                </a:solidFill>
              </a:rPr>
              <a:t>CYP needs</a:t>
            </a:r>
          </a:p>
          <a:p>
            <a:r>
              <a:rPr lang="en-GB" sz="800">
                <a:solidFill>
                  <a:srgbClr val="36D97E"/>
                </a:solidFill>
              </a:rPr>
              <a:t>Setting readiness</a:t>
            </a:r>
          </a:p>
          <a:p>
            <a:r>
              <a:rPr lang="en-GB" sz="800">
                <a:solidFill>
                  <a:srgbClr val="FEB72E"/>
                </a:solidFill>
              </a:rPr>
              <a:t>Home confidence</a:t>
            </a:r>
          </a:p>
        </p:txBody>
      </p:sp>
      <p:sp>
        <p:nvSpPr>
          <p:cNvPr id="13" name="TextBox 12">
            <a:extLst>
              <a:ext uri="{FF2B5EF4-FFF2-40B4-BE49-F238E27FC236}">
                <a16:creationId xmlns:a16="http://schemas.microsoft.com/office/drawing/2014/main" id="{AC9CEE13-FAFB-B2D0-EA2B-A4A2E41C7E53}"/>
              </a:ext>
            </a:extLst>
          </p:cNvPr>
          <p:cNvSpPr txBox="1"/>
          <p:nvPr/>
        </p:nvSpPr>
        <p:spPr>
          <a:xfrm>
            <a:off x="4219332" y="1521067"/>
            <a:ext cx="4633912" cy="892552"/>
          </a:xfrm>
          <a:prstGeom prst="rect">
            <a:avLst/>
          </a:prstGeom>
          <a:solidFill>
            <a:schemeClr val="accent3">
              <a:lumMod val="20000"/>
              <a:lumOff val="80000"/>
            </a:schemeClr>
          </a:solidFill>
          <a:ln>
            <a:solidFill>
              <a:schemeClr val="bg1"/>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
                <a:srgbClr val="E0396E"/>
              </a:buClr>
              <a:buSzPct val="95000"/>
              <a:buFont typeface="Calibri" pitchFamily="34" charset="0"/>
              <a:buNone/>
              <a:tabLst/>
              <a:defRPr/>
            </a:pPr>
            <a:r>
              <a:rPr kumimoji="0" lang="en-GB" sz="1300" b="1" i="0" u="none" strike="noStrike" kern="0" cap="none" spc="0" normalizeH="0" baseline="0" noProof="0">
                <a:ln>
                  <a:noFill/>
                </a:ln>
                <a:solidFill>
                  <a:srgbClr val="193F78"/>
                </a:solidFill>
                <a:effectLst/>
                <a:uLnTx/>
                <a:uFillTx/>
                <a:latin typeface="Calibri" panose="020F0502020204030204"/>
                <a:cs typeface="Arial"/>
              </a:rPr>
              <a:t>SITUATION – </a:t>
            </a:r>
            <a:r>
              <a:rPr lang="en-GB" sz="1300" kern="0">
                <a:solidFill>
                  <a:srgbClr val="193F78"/>
                </a:solidFill>
                <a:latin typeface="Calibri" panose="020F0502020204030204"/>
                <a:cs typeface="Arial"/>
              </a:rPr>
              <a:t>Michael is a 15-year-old with an EHCP. He has complex independence needs as well as significant needs in communication and interaction, cognition and learning and SEMH.</a:t>
            </a:r>
          </a:p>
        </p:txBody>
      </p:sp>
    </p:spTree>
    <p:extLst>
      <p:ext uri="{BB962C8B-B14F-4D97-AF65-F5344CB8AC3E}">
        <p14:creationId xmlns:p14="http://schemas.microsoft.com/office/powerpoint/2010/main" val="3442565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7928152-D384-23CE-16AA-9743C32B8FB5}"/>
              </a:ext>
            </a:extLst>
          </p:cNvPr>
          <p:cNvSpPr>
            <a:spLocks noGrp="1"/>
          </p:cNvSpPr>
          <p:nvPr>
            <p:ph type="body" sz="quarter" idx="12"/>
          </p:nvPr>
        </p:nvSpPr>
        <p:spPr>
          <a:xfrm>
            <a:off x="252432" y="0"/>
            <a:ext cx="8698519" cy="1029903"/>
          </a:xfrm>
        </p:spPr>
        <p:txBody>
          <a:bodyPr/>
          <a:lstStyle/>
          <a:p>
            <a:r>
              <a:rPr lang="en-GB"/>
              <a:t>Valuing SEND </a:t>
            </a:r>
            <a:r>
              <a:rPr lang="en-GB">
                <a:solidFill>
                  <a:schemeClr val="bg2">
                    <a:lumMod val="90000"/>
                  </a:schemeClr>
                </a:solidFill>
              </a:rPr>
              <a:t>|</a:t>
            </a:r>
            <a:r>
              <a:rPr lang="en-GB"/>
              <a:t> </a:t>
            </a:r>
            <a:r>
              <a:rPr lang="en-GB" b="0"/>
              <a:t>Case study example</a:t>
            </a:r>
            <a:endParaRPr lang="en-US"/>
          </a:p>
        </p:txBody>
      </p:sp>
      <p:pic>
        <p:nvPicPr>
          <p:cNvPr id="4" name="Picture 3">
            <a:extLst>
              <a:ext uri="{FF2B5EF4-FFF2-40B4-BE49-F238E27FC236}">
                <a16:creationId xmlns:a16="http://schemas.microsoft.com/office/drawing/2014/main" id="{1ED40B2D-E883-BA6B-C3A9-A5E9B124F048}"/>
              </a:ext>
            </a:extLst>
          </p:cNvPr>
          <p:cNvPicPr>
            <a:picLocks noChangeAspect="1"/>
          </p:cNvPicPr>
          <p:nvPr/>
        </p:nvPicPr>
        <p:blipFill rotWithShape="1">
          <a:blip r:embed="rId3"/>
          <a:srcRect/>
          <a:stretch/>
        </p:blipFill>
        <p:spPr>
          <a:xfrm>
            <a:off x="193048" y="1529601"/>
            <a:ext cx="3990835" cy="2637031"/>
          </a:xfrm>
          <a:prstGeom prst="rect">
            <a:avLst/>
          </a:prstGeom>
        </p:spPr>
      </p:pic>
      <p:grpSp>
        <p:nvGrpSpPr>
          <p:cNvPr id="5" name="Group 4">
            <a:extLst>
              <a:ext uri="{FF2B5EF4-FFF2-40B4-BE49-F238E27FC236}">
                <a16:creationId xmlns:a16="http://schemas.microsoft.com/office/drawing/2014/main" id="{F0E495D7-449F-7585-1835-C7AC895CD891}"/>
              </a:ext>
            </a:extLst>
          </p:cNvPr>
          <p:cNvGrpSpPr/>
          <p:nvPr/>
        </p:nvGrpSpPr>
        <p:grpSpPr>
          <a:xfrm>
            <a:off x="154726" y="1113750"/>
            <a:ext cx="8796225" cy="4957749"/>
            <a:chOff x="138225" y="1338676"/>
            <a:chExt cx="8878186" cy="4922220"/>
          </a:xfrm>
        </p:grpSpPr>
        <p:sp>
          <p:nvSpPr>
            <p:cNvPr id="6" name="Rectangle 5">
              <a:extLst>
                <a:ext uri="{FF2B5EF4-FFF2-40B4-BE49-F238E27FC236}">
                  <a16:creationId xmlns:a16="http://schemas.microsoft.com/office/drawing/2014/main" id="{E33EFA15-BC04-A488-8982-A1329DE6EB30}"/>
                </a:ext>
              </a:extLst>
            </p:cNvPr>
            <p:cNvSpPr/>
            <p:nvPr/>
          </p:nvSpPr>
          <p:spPr>
            <a:xfrm>
              <a:off x="138225" y="1338676"/>
              <a:ext cx="8878186" cy="4922220"/>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7A02CCE-A88F-4119-0089-92B1F455B994}"/>
                </a:ext>
              </a:extLst>
            </p:cNvPr>
            <p:cNvSpPr/>
            <p:nvPr/>
          </p:nvSpPr>
          <p:spPr>
            <a:xfrm>
              <a:off x="138225" y="1338676"/>
              <a:ext cx="8878186" cy="36798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a:solidFill>
                    <a:srgbClr val="FFFFFF"/>
                  </a:solidFill>
                  <a:latin typeface="Calibri" panose="020F0502020204030204"/>
                </a:rPr>
                <a:t>Valuing SEND showed that Josef has complex SEMH needs and will need extra support as he transitions into a mainstream primary.</a:t>
              </a:r>
              <a:endParaRPr kumimoji="0" lang="en-GB" sz="13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F43A16A0-2F7E-72AC-9F6F-585169985C48}"/>
                </a:ext>
              </a:extLst>
            </p:cNvPr>
            <p:cNvSpPr/>
            <p:nvPr/>
          </p:nvSpPr>
          <p:spPr>
            <a:xfrm>
              <a:off x="4240704" y="3054338"/>
              <a:ext cx="4677090" cy="702813"/>
            </a:xfrm>
            <a:prstGeom prst="rect">
              <a:avLst/>
            </a:prstGeom>
            <a:solidFill>
              <a:schemeClr val="tx2">
                <a:lumMod val="20000"/>
                <a:lumOff val="8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rgbClr val="193F78"/>
                  </a:solidFill>
                  <a:effectLst/>
                  <a:uLnTx/>
                  <a:uFillTx/>
                  <a:latin typeface="Calibri" panose="020F0502020204030204"/>
                  <a:ea typeface="+mn-ea"/>
                  <a:cs typeface="+mn-cs"/>
                </a:rPr>
                <a:t>VALUING SEND – </a:t>
              </a:r>
              <a:r>
                <a:rPr kumimoji="0" lang="en-GB" sz="1300" i="0" u="none" strike="noStrike" kern="1200" cap="none" spc="0" normalizeH="0" baseline="0" noProof="0">
                  <a:ln>
                    <a:noFill/>
                  </a:ln>
                  <a:solidFill>
                    <a:srgbClr val="193F78"/>
                  </a:solidFill>
                  <a:effectLst/>
                  <a:uLnTx/>
                  <a:uFillTx/>
                  <a:latin typeface="Calibri" panose="020F0502020204030204"/>
                  <a:ea typeface="+mn-ea"/>
                  <a:cs typeface="+mn-cs"/>
                </a:rPr>
                <a:t>The tool helped to demonstrate that </a:t>
              </a:r>
              <a:r>
                <a:rPr lang="en-GB" sz="1300">
                  <a:solidFill>
                    <a:srgbClr val="193F78"/>
                  </a:solidFill>
                  <a:latin typeface="Calibri" panose="020F0502020204030204"/>
                </a:rPr>
                <a:t>Josef</a:t>
              </a:r>
              <a:r>
                <a:rPr kumimoji="0" lang="en-GB" sz="1300" i="0" u="none" strike="noStrike" kern="1200" cap="none" spc="0" normalizeH="0" baseline="0" noProof="0">
                  <a:ln>
                    <a:noFill/>
                  </a:ln>
                  <a:solidFill>
                    <a:srgbClr val="193F78"/>
                  </a:solidFill>
                  <a:effectLst/>
                  <a:uLnTx/>
                  <a:uFillTx/>
                  <a:latin typeface="Calibri" panose="020F0502020204030204"/>
                  <a:ea typeface="+mn-ea"/>
                  <a:cs typeface="+mn-cs"/>
                </a:rPr>
                <a:t>’s needs are significant particularly in SEMH and will require further support as he transitions into a mainstream primary setting. </a:t>
              </a:r>
            </a:p>
          </p:txBody>
        </p:sp>
      </p:grpSp>
      <p:sp>
        <p:nvSpPr>
          <p:cNvPr id="9" name="TextBox 8">
            <a:extLst>
              <a:ext uri="{FF2B5EF4-FFF2-40B4-BE49-F238E27FC236}">
                <a16:creationId xmlns:a16="http://schemas.microsoft.com/office/drawing/2014/main" id="{86548212-92FE-13BB-A80F-E73BB207A198}"/>
              </a:ext>
            </a:extLst>
          </p:cNvPr>
          <p:cNvSpPr txBox="1"/>
          <p:nvPr/>
        </p:nvSpPr>
        <p:spPr>
          <a:xfrm>
            <a:off x="4219332" y="1521067"/>
            <a:ext cx="4633912" cy="1292662"/>
          </a:xfrm>
          <a:prstGeom prst="rect">
            <a:avLst/>
          </a:prstGeom>
          <a:solidFill>
            <a:schemeClr val="accent3">
              <a:lumMod val="20000"/>
              <a:lumOff val="80000"/>
            </a:schemeClr>
          </a:solidFill>
          <a:ln>
            <a:solidFill>
              <a:schemeClr val="bg1"/>
            </a:solidFill>
          </a:ln>
        </p:spPr>
        <p:txBody>
          <a:bodyPr wrap="square" lIns="91440" tIns="45720" rIns="91440" bIns="45720" anchor="t">
            <a:spAutoFit/>
          </a:bodyPr>
          <a:lstStyle/>
          <a:p>
            <a:pPr lvl="0" eaLnBrk="0" fontAlgn="base" hangingPunct="0">
              <a:spcBef>
                <a:spcPct val="0"/>
              </a:spcBef>
              <a:spcAft>
                <a:spcPct val="0"/>
              </a:spcAft>
              <a:buClr>
                <a:srgbClr val="E0396E"/>
              </a:buClr>
              <a:buSzPct val="95000"/>
              <a:defRPr/>
            </a:pPr>
            <a:r>
              <a:rPr kumimoji="0" lang="en-GB" sz="1300" b="1" i="0" u="none" strike="noStrike" kern="0" cap="none" spc="0" normalizeH="0" baseline="0" noProof="0" dirty="0">
                <a:ln>
                  <a:noFill/>
                </a:ln>
                <a:solidFill>
                  <a:srgbClr val="193F78"/>
                </a:solidFill>
                <a:effectLst/>
                <a:uLnTx/>
                <a:uFillTx/>
                <a:latin typeface="Calibri" panose="020F0502020204030204"/>
                <a:cs typeface="Arial"/>
              </a:rPr>
              <a:t>SITUATION – </a:t>
            </a:r>
            <a:r>
              <a:rPr kumimoji="0" lang="en-GB" sz="1300" i="0" u="none" strike="noStrike" kern="0" cap="none" spc="0" normalizeH="0" baseline="0" noProof="0" dirty="0">
                <a:ln>
                  <a:noFill/>
                </a:ln>
                <a:solidFill>
                  <a:srgbClr val="193F78"/>
                </a:solidFill>
                <a:effectLst/>
                <a:uLnTx/>
                <a:uFillTx/>
                <a:latin typeface="Calibri" panose="020F0502020204030204"/>
                <a:cs typeface="Arial"/>
              </a:rPr>
              <a:t>Josef is a 4-year-old boy in a mainstream nursery. He is currently accessing some SEN support and does not have an EHCP. He has significant SEMH needs that have developed over the last year, as </a:t>
            </a:r>
            <a:r>
              <a:rPr kumimoji="0" lang="en-GB" sz="1300" i="0" u="none" strike="noStrike" kern="0" cap="none" spc="0" normalizeH="0" baseline="0" noProof="0" dirty="0" err="1">
                <a:ln>
                  <a:noFill/>
                </a:ln>
                <a:solidFill>
                  <a:srgbClr val="193F78"/>
                </a:solidFill>
                <a:effectLst/>
                <a:uLnTx/>
                <a:uFillTx/>
                <a:latin typeface="Calibri" panose="020F0502020204030204"/>
                <a:cs typeface="Arial"/>
              </a:rPr>
              <a:t>wel</a:t>
            </a:r>
            <a:r>
              <a:rPr lang="en-GB" sz="1300" kern="0" dirty="0">
                <a:solidFill>
                  <a:srgbClr val="193F78"/>
                </a:solidFill>
                <a:latin typeface="Calibri" panose="020F0502020204030204"/>
                <a:cs typeface="Arial"/>
              </a:rPr>
              <a:t>l as moderate communication and interaction needs, limited independence, cognition and learning and physical needs.</a:t>
            </a:r>
            <a:endParaRPr kumimoji="0" lang="en-GB" sz="1300" i="0" u="none" strike="noStrike" kern="0" cap="none" spc="0" normalizeH="0" baseline="0" noProof="0" dirty="0">
              <a:ln>
                <a:noFill/>
              </a:ln>
              <a:solidFill>
                <a:srgbClr val="193F78"/>
              </a:solidFill>
              <a:effectLst/>
              <a:uLnTx/>
              <a:uFillTx/>
              <a:latin typeface="Calibri" panose="020F0502020204030204"/>
              <a:cs typeface="Arial"/>
            </a:endParaRPr>
          </a:p>
        </p:txBody>
      </p:sp>
      <p:sp>
        <p:nvSpPr>
          <p:cNvPr id="10" name="TextBox 9">
            <a:extLst>
              <a:ext uri="{FF2B5EF4-FFF2-40B4-BE49-F238E27FC236}">
                <a16:creationId xmlns:a16="http://schemas.microsoft.com/office/drawing/2014/main" id="{D5790CD6-C7A4-9A18-60E4-FEEE36D3CC04}"/>
              </a:ext>
            </a:extLst>
          </p:cNvPr>
          <p:cNvSpPr txBox="1"/>
          <p:nvPr/>
        </p:nvSpPr>
        <p:spPr>
          <a:xfrm>
            <a:off x="4233925" y="3606474"/>
            <a:ext cx="4619319" cy="1092607"/>
          </a:xfrm>
          <a:prstGeom prst="rect">
            <a:avLst/>
          </a:prstGeom>
          <a:solidFill>
            <a:schemeClr val="accent2">
              <a:lumMod val="20000"/>
              <a:lumOff val="80000"/>
            </a:schemeClr>
          </a:solidFill>
          <a:ln>
            <a:solidFill>
              <a:schemeClr val="accent2">
                <a:lumMod val="20000"/>
                <a:lumOff val="80000"/>
              </a:schemeClr>
            </a:solidFill>
          </a:ln>
        </p:spPr>
        <p:txBody>
          <a:bodyPr wrap="square">
            <a:spAutoFit/>
          </a:bodyPr>
          <a:lstStyle/>
          <a:p>
            <a:pPr lvl="0" defTabSz="914400">
              <a:defRPr/>
            </a:pPr>
            <a:r>
              <a:rPr lang="en-GB" sz="1300" b="1">
                <a:solidFill>
                  <a:srgbClr val="193F78"/>
                </a:solidFill>
              </a:rPr>
              <a:t>ACTIONS / IMPACT – </a:t>
            </a:r>
            <a:r>
              <a:rPr lang="en-GB" sz="1300">
                <a:solidFill>
                  <a:srgbClr val="193F78"/>
                </a:solidFill>
              </a:rPr>
              <a:t>The setting identified a good transition plan for Josef but thinks that specialist may be more suited to meet his needs. The setting plans to discuss the mainstream primary's setting readiness to be able to meet Josef’s need and start to plan more tailored support as he moves into year 1. </a:t>
            </a:r>
          </a:p>
        </p:txBody>
      </p:sp>
      <p:sp>
        <p:nvSpPr>
          <p:cNvPr id="11" name="Speech Bubble: Rectangle with Corners Rounded 10">
            <a:extLst>
              <a:ext uri="{FF2B5EF4-FFF2-40B4-BE49-F238E27FC236}">
                <a16:creationId xmlns:a16="http://schemas.microsoft.com/office/drawing/2014/main" id="{F68E7464-B0FE-ABC4-8EEF-9A318049ECCD}"/>
              </a:ext>
            </a:extLst>
          </p:cNvPr>
          <p:cNvSpPr/>
          <p:nvPr/>
        </p:nvSpPr>
        <p:spPr>
          <a:xfrm>
            <a:off x="4204739" y="4770201"/>
            <a:ext cx="4648505" cy="1065773"/>
          </a:xfrm>
          <a:prstGeom prst="wedgeRoundRectCallout">
            <a:avLst>
              <a:gd name="adj1" fmla="val -7592"/>
              <a:gd name="adj2" fmla="val 66410"/>
              <a:gd name="adj3" fmla="val 16667"/>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i="1">
                <a:solidFill>
                  <a:schemeClr val="accent4">
                    <a:lumMod val="50000"/>
                  </a:schemeClr>
                </a:solidFill>
              </a:rPr>
              <a:t>“Valuing SEND has not only highlighted needs, but also strengths in cognition and learning and VSEND helps confirm his complex SEMH needs.”</a:t>
            </a:r>
          </a:p>
          <a:p>
            <a:pPr algn="ctr"/>
            <a:r>
              <a:rPr lang="en-GB" sz="1300" b="1">
                <a:solidFill>
                  <a:schemeClr val="accent4">
                    <a:lumMod val="50000"/>
                  </a:schemeClr>
                </a:solidFill>
              </a:rPr>
              <a:t>- Headteacher/SENCo</a:t>
            </a:r>
          </a:p>
        </p:txBody>
      </p:sp>
      <p:sp>
        <p:nvSpPr>
          <p:cNvPr id="12" name="TextBox 11">
            <a:extLst>
              <a:ext uri="{FF2B5EF4-FFF2-40B4-BE49-F238E27FC236}">
                <a16:creationId xmlns:a16="http://schemas.microsoft.com/office/drawing/2014/main" id="{42F5F0A7-2732-027C-71AD-E2B7F3C58B0F}"/>
              </a:ext>
            </a:extLst>
          </p:cNvPr>
          <p:cNvSpPr txBox="1"/>
          <p:nvPr/>
        </p:nvSpPr>
        <p:spPr>
          <a:xfrm>
            <a:off x="154726" y="1484388"/>
            <a:ext cx="1508240" cy="338554"/>
          </a:xfrm>
          <a:prstGeom prst="rect">
            <a:avLst/>
          </a:prstGeom>
          <a:noFill/>
        </p:spPr>
        <p:txBody>
          <a:bodyPr wrap="square" rtlCol="0">
            <a:spAutoFit/>
          </a:bodyPr>
          <a:lstStyle/>
          <a:p>
            <a:r>
              <a:rPr lang="en-GB" sz="800">
                <a:solidFill>
                  <a:srgbClr val="2A91CE"/>
                </a:solidFill>
              </a:rPr>
              <a:t>CYP needs</a:t>
            </a:r>
          </a:p>
          <a:p>
            <a:r>
              <a:rPr lang="en-GB" sz="800">
                <a:solidFill>
                  <a:srgbClr val="36D97E"/>
                </a:solidFill>
              </a:rPr>
              <a:t>Setting readiness</a:t>
            </a:r>
          </a:p>
        </p:txBody>
      </p:sp>
      <p:graphicFrame>
        <p:nvGraphicFramePr>
          <p:cNvPr id="13" name="Table 12">
            <a:extLst>
              <a:ext uri="{FF2B5EF4-FFF2-40B4-BE49-F238E27FC236}">
                <a16:creationId xmlns:a16="http://schemas.microsoft.com/office/drawing/2014/main" id="{8983BEE7-0DB4-903A-2D22-A5E0E33D3027}"/>
              </a:ext>
            </a:extLst>
          </p:cNvPr>
          <p:cNvGraphicFramePr>
            <a:graphicFrameLocks noGrp="1"/>
          </p:cNvGraphicFramePr>
          <p:nvPr/>
        </p:nvGraphicFramePr>
        <p:xfrm>
          <a:off x="252432" y="4460814"/>
          <a:ext cx="3814599" cy="1316504"/>
        </p:xfrm>
        <a:graphic>
          <a:graphicData uri="http://schemas.openxmlformats.org/drawingml/2006/table">
            <a:tbl>
              <a:tblPr/>
              <a:tblGrid>
                <a:gridCol w="2003098">
                  <a:extLst>
                    <a:ext uri="{9D8B030D-6E8A-4147-A177-3AD203B41FA5}">
                      <a16:colId xmlns:a16="http://schemas.microsoft.com/office/drawing/2014/main" val="1853932378"/>
                    </a:ext>
                  </a:extLst>
                </a:gridCol>
                <a:gridCol w="722858">
                  <a:extLst>
                    <a:ext uri="{9D8B030D-6E8A-4147-A177-3AD203B41FA5}">
                      <a16:colId xmlns:a16="http://schemas.microsoft.com/office/drawing/2014/main" val="1528308457"/>
                    </a:ext>
                  </a:extLst>
                </a:gridCol>
                <a:gridCol w="1088643">
                  <a:extLst>
                    <a:ext uri="{9D8B030D-6E8A-4147-A177-3AD203B41FA5}">
                      <a16:colId xmlns:a16="http://schemas.microsoft.com/office/drawing/2014/main" val="683113427"/>
                    </a:ext>
                  </a:extLst>
                </a:gridCol>
              </a:tblGrid>
              <a:tr h="239152">
                <a:tc>
                  <a:txBody>
                    <a:bodyPr/>
                    <a:lstStyle/>
                    <a:p>
                      <a:pPr algn="l" fontAlgn="ctr"/>
                      <a:r>
                        <a:rPr lang="en-GB" sz="1100" b="0" i="0" u="none" strike="noStrike">
                          <a:solidFill>
                            <a:schemeClr val="bg1"/>
                          </a:solidFill>
                          <a:effectLst/>
                          <a:latin typeface="Calibri" panose="020F0502020204030204" pitchFamily="34" charset="0"/>
                        </a:rPr>
                        <a:t>Domains of Need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tc>
                  <a:txBody>
                    <a:bodyPr/>
                    <a:lstStyle/>
                    <a:p>
                      <a:pPr algn="ctr" fontAlgn="ctr"/>
                      <a:r>
                        <a:rPr lang="en-GB" sz="1100" b="0" i="0" u="none" strike="noStrike">
                          <a:solidFill>
                            <a:schemeClr val="bg1"/>
                          </a:solidFill>
                          <a:effectLst/>
                          <a:latin typeface="Calibri" panose="020F0502020204030204" pitchFamily="34" charset="0"/>
                        </a:rPr>
                        <a:t>CYP needs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tc>
                  <a:txBody>
                    <a:bodyPr/>
                    <a:lstStyle/>
                    <a:p>
                      <a:pPr algn="ctr" fontAlgn="ctr"/>
                      <a:r>
                        <a:rPr lang="en-GB" sz="1100" b="0" i="0" u="none" strike="noStrike">
                          <a:solidFill>
                            <a:schemeClr val="bg1"/>
                          </a:solidFill>
                          <a:effectLst/>
                          <a:latin typeface="Calibri" panose="020F0502020204030204" pitchFamily="34" charset="0"/>
                        </a:rPr>
                        <a:t>Setting readiness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extLst>
                  <a:ext uri="{0D108BD9-81ED-4DB2-BD59-A6C34878D82A}">
                    <a16:rowId xmlns:a16="http://schemas.microsoft.com/office/drawing/2014/main" val="3302243902"/>
                  </a:ext>
                </a:extLst>
              </a:tr>
              <a:tr h="239152">
                <a:tc>
                  <a:txBody>
                    <a:bodyPr/>
                    <a:lstStyle/>
                    <a:p>
                      <a:pPr algn="l" fontAlgn="ctr"/>
                      <a:r>
                        <a:rPr lang="en-GB" sz="1100" b="0" i="0" u="none" strike="noStrike">
                          <a:solidFill>
                            <a:schemeClr val="tx2">
                              <a:lumMod val="50000"/>
                            </a:schemeClr>
                          </a:solidFill>
                          <a:effectLst/>
                          <a:latin typeface="Calibri" panose="020F0502020204030204" pitchFamily="34" charset="0"/>
                        </a:rPr>
                        <a:t>1. Communication &amp; Interaction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45BEE8"/>
                          </a:solidFill>
                          <a:effectLst/>
                          <a:latin typeface="Calibri" panose="020F050202020403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31E8AB"/>
                          </a:solidFill>
                          <a:effectLst/>
                          <a:latin typeface="Calibri" panose="020F0502020204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06181503"/>
                  </a:ext>
                </a:extLst>
              </a:tr>
              <a:tr h="131318">
                <a:tc>
                  <a:txBody>
                    <a:bodyPr/>
                    <a:lstStyle/>
                    <a:p>
                      <a:pPr algn="l" fontAlgn="ctr"/>
                      <a:r>
                        <a:rPr lang="en-GB" sz="1100" b="0" i="0" u="none" strike="noStrike">
                          <a:solidFill>
                            <a:schemeClr val="tx2">
                              <a:lumMod val="50000"/>
                            </a:schemeClr>
                          </a:solidFill>
                          <a:effectLst/>
                          <a:latin typeface="Calibri" panose="020F0502020204030204" pitchFamily="34" charset="0"/>
                        </a:rPr>
                        <a:t>2. Cognition &amp; Learning</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45BEE8"/>
                          </a:solidFill>
                          <a:effectLst/>
                          <a:latin typeface="Calibri" panose="020F050202020403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31E8AB"/>
                          </a:solidFill>
                          <a:effectLst/>
                          <a:latin typeface="Calibri" panose="020F0502020204030204" pitchFamily="34" charset="0"/>
                        </a:rPr>
                        <a:t>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8443120"/>
                  </a:ext>
                </a:extLst>
              </a:tr>
              <a:tr h="239152">
                <a:tc>
                  <a:txBody>
                    <a:bodyPr/>
                    <a:lstStyle/>
                    <a:p>
                      <a:pPr algn="l" fontAlgn="ctr"/>
                      <a:r>
                        <a:rPr lang="en-GB" sz="1100" b="0" i="0" u="none" strike="noStrike">
                          <a:solidFill>
                            <a:schemeClr val="tx2">
                              <a:lumMod val="50000"/>
                            </a:schemeClr>
                          </a:solidFill>
                          <a:effectLst/>
                          <a:latin typeface="Calibri" panose="020F0502020204030204" pitchFamily="34" charset="0"/>
                        </a:rPr>
                        <a:t>3. Social, Emotional &amp; Mental Health</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45BEE8"/>
                          </a:solidFill>
                          <a:effectLst/>
                          <a:latin typeface="Calibri" panose="020F0502020204030204" pitchFamily="34" charset="0"/>
                        </a:rPr>
                        <a:t>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31E8AB"/>
                          </a:solidFill>
                          <a:effectLst/>
                          <a:latin typeface="Calibri" panose="020F0502020204030204" pitchFamily="34" charset="0"/>
                        </a:rPr>
                        <a:t>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92653267"/>
                  </a:ext>
                </a:extLst>
              </a:tr>
              <a:tr h="131318">
                <a:tc>
                  <a:txBody>
                    <a:bodyPr/>
                    <a:lstStyle/>
                    <a:p>
                      <a:pPr algn="l" fontAlgn="ctr"/>
                      <a:r>
                        <a:rPr lang="en-GB" sz="1100" b="0" i="0" u="none" strike="noStrike">
                          <a:solidFill>
                            <a:schemeClr val="tx2">
                              <a:lumMod val="50000"/>
                            </a:schemeClr>
                          </a:solidFill>
                          <a:effectLst/>
                          <a:latin typeface="Calibri" panose="020F0502020204030204" pitchFamily="34" charset="0"/>
                        </a:rPr>
                        <a:t>4. Sensory &amp; Physical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45BEE8"/>
                          </a:solidFill>
                          <a:effectLst/>
                          <a:latin typeface="Calibri" panose="020F050202020403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a:solidFill>
                            <a:srgbClr val="31E8AB"/>
                          </a:solidFill>
                          <a:effectLst/>
                          <a:latin typeface="Calibri" panose="020F0502020204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13169120"/>
                  </a:ext>
                </a:extLst>
              </a:tr>
              <a:tr h="0">
                <a:tc>
                  <a:txBody>
                    <a:bodyPr/>
                    <a:lstStyle/>
                    <a:p>
                      <a:pPr algn="l" fontAlgn="ctr"/>
                      <a:r>
                        <a:rPr lang="en-GB" sz="1100" b="0" i="0" u="none" strike="noStrike">
                          <a:solidFill>
                            <a:schemeClr val="tx2">
                              <a:lumMod val="50000"/>
                            </a:schemeClr>
                          </a:solidFill>
                          <a:effectLst/>
                          <a:latin typeface="Calibri" panose="020F0502020204030204" pitchFamily="34" charset="0"/>
                        </a:rPr>
                        <a:t>5. Independence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45BEE8"/>
                          </a:solidFill>
                          <a:effectLst/>
                          <a:latin typeface="Calibri" panose="020F050202020403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31E8AB"/>
                          </a:solidFill>
                          <a:effectLst/>
                          <a:latin typeface="Calibri" panose="020F0502020204030204" pitchFamily="34" charset="0"/>
                        </a:rPr>
                        <a:t>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14996992"/>
                  </a:ext>
                </a:extLst>
              </a:tr>
            </a:tbl>
          </a:graphicData>
        </a:graphic>
      </p:graphicFrame>
    </p:spTree>
    <p:extLst>
      <p:ext uri="{BB962C8B-B14F-4D97-AF65-F5344CB8AC3E}">
        <p14:creationId xmlns:p14="http://schemas.microsoft.com/office/powerpoint/2010/main" val="1557767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44540D6-9F05-C548-6C80-7AA3BC123439}"/>
              </a:ext>
            </a:extLst>
          </p:cNvPr>
          <p:cNvSpPr>
            <a:spLocks noGrp="1"/>
          </p:cNvSpPr>
          <p:nvPr>
            <p:ph type="body" sz="quarter" idx="12"/>
          </p:nvPr>
        </p:nvSpPr>
        <p:spPr>
          <a:xfrm>
            <a:off x="209468" y="0"/>
            <a:ext cx="8347391" cy="1029903"/>
          </a:xfrm>
        </p:spPr>
        <p:txBody>
          <a:bodyPr/>
          <a:lstStyle/>
          <a:p>
            <a:r>
              <a:rPr lang="en-GB"/>
              <a:t>Valuing SEND | </a:t>
            </a:r>
            <a:r>
              <a:rPr lang="en-GB" b="0"/>
              <a:t>Activity</a:t>
            </a:r>
          </a:p>
        </p:txBody>
      </p:sp>
      <p:grpSp>
        <p:nvGrpSpPr>
          <p:cNvPr id="12" name="Group 11">
            <a:extLst>
              <a:ext uri="{FF2B5EF4-FFF2-40B4-BE49-F238E27FC236}">
                <a16:creationId xmlns:a16="http://schemas.microsoft.com/office/drawing/2014/main" id="{66D0285E-C222-7C04-B4E7-DA0E265EA5EC}"/>
              </a:ext>
            </a:extLst>
          </p:cNvPr>
          <p:cNvGrpSpPr/>
          <p:nvPr/>
        </p:nvGrpSpPr>
        <p:grpSpPr>
          <a:xfrm>
            <a:off x="132907" y="1437498"/>
            <a:ext cx="8878186" cy="4557432"/>
            <a:chOff x="138225" y="1338676"/>
            <a:chExt cx="8878186" cy="4922220"/>
          </a:xfrm>
        </p:grpSpPr>
        <p:sp>
          <p:nvSpPr>
            <p:cNvPr id="13" name="Rectangle 12">
              <a:extLst>
                <a:ext uri="{FF2B5EF4-FFF2-40B4-BE49-F238E27FC236}">
                  <a16:creationId xmlns:a16="http://schemas.microsoft.com/office/drawing/2014/main" id="{B4F488E2-9780-0627-17E4-9D153CD3C802}"/>
                </a:ext>
              </a:extLst>
            </p:cNvPr>
            <p:cNvSpPr/>
            <p:nvPr/>
          </p:nvSpPr>
          <p:spPr>
            <a:xfrm>
              <a:off x="138225" y="1338676"/>
              <a:ext cx="8878186" cy="4922220"/>
            </a:xfrm>
            <a:prstGeom prst="rect">
              <a:avLst/>
            </a:prstGeom>
            <a:noFill/>
            <a:ln w="28575" cap="flat" cmpd="sng" algn="ctr">
              <a:solidFill>
                <a:srgbClr val="28AFA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5484721-EC4F-BEFC-993D-1D4EC564E4D3}"/>
                </a:ext>
              </a:extLst>
            </p:cNvPr>
            <p:cNvSpPr/>
            <p:nvPr/>
          </p:nvSpPr>
          <p:spPr>
            <a:xfrm>
              <a:off x="138225" y="1338676"/>
              <a:ext cx="8878186" cy="285929"/>
            </a:xfrm>
            <a:prstGeom prst="rect">
              <a:avLst/>
            </a:prstGeom>
            <a:solidFill>
              <a:srgbClr val="28AFA3"/>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lang="en-GB" kern="0">
                  <a:solidFill>
                    <a:srgbClr val="FFFFFF"/>
                  </a:solidFill>
                  <a:latin typeface="Calibri" panose="020F0502020204030204"/>
                </a:rPr>
                <a:t>Scenario 1</a:t>
              </a:r>
              <a:r>
                <a:rPr kumimoji="0" lang="en-GB" sz="1800" b="0" i="0" u="none" strike="noStrike" kern="0" cap="none" spc="0" normalizeH="0" baseline="0" noProof="0">
                  <a:ln>
                    <a:noFill/>
                  </a:ln>
                  <a:solidFill>
                    <a:srgbClr val="FFFFFF"/>
                  </a:solidFill>
                  <a:effectLst/>
                  <a:uLnTx/>
                  <a:uFillTx/>
                  <a:latin typeface="Calibri" panose="020F0502020204030204"/>
                  <a:ea typeface="+mn-ea"/>
                  <a:cs typeface="+mn-cs"/>
                </a:rPr>
                <a:t>: ‘Ben’ is in Year 6 at a mainstream school. </a:t>
              </a:r>
            </a:p>
          </p:txBody>
        </p:sp>
        <p:sp>
          <p:nvSpPr>
            <p:cNvPr id="15" name="Content Placeholder 2">
              <a:extLst>
                <a:ext uri="{FF2B5EF4-FFF2-40B4-BE49-F238E27FC236}">
                  <a16:creationId xmlns:a16="http://schemas.microsoft.com/office/drawing/2014/main" id="{BA47B243-DC60-5D5C-E20B-4E49AD40AF21}"/>
                </a:ext>
              </a:extLst>
            </p:cNvPr>
            <p:cNvSpPr txBox="1">
              <a:spLocks/>
            </p:cNvSpPr>
            <p:nvPr/>
          </p:nvSpPr>
          <p:spPr bwMode="auto">
            <a:xfrm>
              <a:off x="138225" y="1574857"/>
              <a:ext cx="8758749" cy="861217"/>
            </a:xfrm>
            <a:prstGeom prst="rect">
              <a:avLst/>
            </a:prstGeom>
            <a:noFill/>
            <a:ln w="9525">
              <a:noFill/>
              <a:miter lim="800000"/>
              <a:headEnd/>
              <a:tailEnd/>
            </a:ln>
          </p:spPr>
          <p:txBody>
            <a:bodyPr vert="horz" wrap="square" lIns="91440" tIns="36000" rIns="91440" bIns="45720" numCol="1" anchor="t" anchorCtr="0" compatLnSpc="1">
              <a:prstTxWarp prst="textNoShape">
                <a:avLst/>
              </a:prstTxWarp>
            </a:bodyPr>
            <a:lstStyle>
              <a:lvl1pPr algn="l" rtl="0" eaLnBrk="0" fontAlgn="base" hangingPunct="0">
                <a:spcBef>
                  <a:spcPct val="0"/>
                </a:spcBef>
                <a:spcAft>
                  <a:spcPct val="0"/>
                </a:spcAft>
                <a:buClr>
                  <a:srgbClr val="E0396E"/>
                </a:buClr>
                <a:buSzPct val="95000"/>
                <a:buFont typeface="Calibri" pitchFamily="34" charset="0"/>
                <a:defRPr sz="2000">
                  <a:solidFill>
                    <a:schemeClr val="tx1"/>
                  </a:solidFill>
                  <a:latin typeface="+mn-lt"/>
                  <a:ea typeface="+mn-ea"/>
                  <a:cs typeface="+mn-cs"/>
                </a:defRPr>
              </a:lvl1pPr>
              <a:lvl2pPr marL="447675" indent="-268288" algn="l" rtl="0" eaLnBrk="0" fontAlgn="base" hangingPunct="0">
                <a:spcBef>
                  <a:spcPct val="0"/>
                </a:spcBef>
                <a:spcAft>
                  <a:spcPct val="0"/>
                </a:spcAft>
                <a:buClr>
                  <a:srgbClr val="E0396E"/>
                </a:buClr>
                <a:buSzPct val="95000"/>
                <a:buFont typeface="Calibri" pitchFamily="34" charset="0"/>
                <a:buChar char="•"/>
                <a:defRPr sz="2000">
                  <a:solidFill>
                    <a:schemeClr val="tx1"/>
                  </a:solidFill>
                  <a:latin typeface="+mn-lt"/>
                  <a:cs typeface="+mn-cs"/>
                </a:defRPr>
              </a:lvl2pPr>
              <a:lvl3pPr marL="893763" indent="-266700" algn="l" rtl="0" eaLnBrk="0" fontAlgn="base" hangingPunct="0">
                <a:spcBef>
                  <a:spcPct val="0"/>
                </a:spcBef>
                <a:spcAft>
                  <a:spcPct val="0"/>
                </a:spcAft>
                <a:buClr>
                  <a:srgbClr val="B4B4B4"/>
                </a:buClr>
                <a:buSzPct val="95000"/>
                <a:buChar char="•"/>
                <a:defRPr sz="1600">
                  <a:solidFill>
                    <a:schemeClr val="tx1"/>
                  </a:solidFill>
                  <a:latin typeface="+mn-lt"/>
                  <a:cs typeface="+mn-cs"/>
                </a:defRPr>
              </a:lvl3pPr>
              <a:lvl4pPr marL="1431925" indent="-268288" algn="l" rtl="0" eaLnBrk="0" fontAlgn="base" hangingPunct="0">
                <a:spcBef>
                  <a:spcPct val="0"/>
                </a:spcBef>
                <a:spcAft>
                  <a:spcPct val="0"/>
                </a:spcAft>
                <a:buChar char="–"/>
                <a:defRPr sz="1600">
                  <a:solidFill>
                    <a:schemeClr val="tx1"/>
                  </a:solidFill>
                  <a:latin typeface="+mn-lt"/>
                  <a:cs typeface="+mn-cs"/>
                </a:defRPr>
              </a:lvl4pPr>
              <a:lvl5pPr marL="1978025" indent="-277813" algn="l" rtl="0" eaLnBrk="0" fontAlgn="base" hangingPunct="0">
                <a:spcBef>
                  <a:spcPct val="0"/>
                </a:spcBef>
                <a:spcAft>
                  <a:spcPct val="0"/>
                </a:spcAft>
                <a:buChar char="»"/>
                <a:defRPr sz="1600">
                  <a:solidFill>
                    <a:schemeClr val="tx1"/>
                  </a:solidFill>
                  <a:latin typeface="+mn-lt"/>
                  <a:cs typeface="+mn-cs"/>
                </a:defRPr>
              </a:lvl5pPr>
              <a:lvl6pPr marL="2435225" indent="-277813" algn="l" rtl="0" fontAlgn="base">
                <a:spcBef>
                  <a:spcPct val="0"/>
                </a:spcBef>
                <a:spcAft>
                  <a:spcPct val="0"/>
                </a:spcAft>
                <a:buChar char="»"/>
                <a:defRPr sz="1600">
                  <a:solidFill>
                    <a:schemeClr val="tx1"/>
                  </a:solidFill>
                  <a:latin typeface="+mn-lt"/>
                  <a:cs typeface="+mn-cs"/>
                </a:defRPr>
              </a:lvl6pPr>
              <a:lvl7pPr marL="2892425" indent="-277813" algn="l" rtl="0" fontAlgn="base">
                <a:spcBef>
                  <a:spcPct val="0"/>
                </a:spcBef>
                <a:spcAft>
                  <a:spcPct val="0"/>
                </a:spcAft>
                <a:buChar char="»"/>
                <a:defRPr sz="1600">
                  <a:solidFill>
                    <a:schemeClr val="tx1"/>
                  </a:solidFill>
                  <a:latin typeface="+mn-lt"/>
                  <a:cs typeface="+mn-cs"/>
                </a:defRPr>
              </a:lvl7pPr>
              <a:lvl8pPr marL="3349625" indent="-277813" algn="l" rtl="0" fontAlgn="base">
                <a:spcBef>
                  <a:spcPct val="0"/>
                </a:spcBef>
                <a:spcAft>
                  <a:spcPct val="0"/>
                </a:spcAft>
                <a:buChar char="»"/>
                <a:defRPr sz="1600">
                  <a:solidFill>
                    <a:schemeClr val="tx1"/>
                  </a:solidFill>
                  <a:latin typeface="+mn-lt"/>
                  <a:cs typeface="+mn-cs"/>
                </a:defRPr>
              </a:lvl8pPr>
              <a:lvl9pPr marL="3806825" indent="-277813" algn="l" rtl="0" fontAlgn="base">
                <a:spcBef>
                  <a:spcPct val="0"/>
                </a:spcBef>
                <a:spcAft>
                  <a:spcPct val="0"/>
                </a:spcAft>
                <a:buChar char="»"/>
                <a:defRPr sz="1600">
                  <a:solidFill>
                    <a:schemeClr val="tx1"/>
                  </a:solidFill>
                  <a:latin typeface="+mn-lt"/>
                  <a:cs typeface="+mn-cs"/>
                </a:defRPr>
              </a:lvl9pPr>
            </a:lstStyle>
            <a:p>
              <a:pPr marL="0" marR="0" lvl="0" indent="0" algn="l" defTabSz="914400" rtl="0" eaLnBrk="0" fontAlgn="base" latinLnBrk="0" hangingPunct="0">
                <a:lnSpc>
                  <a:spcPct val="100000"/>
                </a:lnSpc>
                <a:spcBef>
                  <a:spcPct val="0"/>
                </a:spcBef>
                <a:spcAft>
                  <a:spcPct val="0"/>
                </a:spcAft>
                <a:buClr>
                  <a:srgbClr val="E0396E"/>
                </a:buClr>
                <a:buSzPct val="95000"/>
                <a:buFont typeface="Calibri" pitchFamily="34" charset="0"/>
                <a:buNone/>
                <a:tabLst/>
                <a:defRPr/>
              </a:pPr>
              <a:endParaRPr kumimoji="0" lang="en-GB" sz="1400" b="0" i="0" u="none" strike="noStrike" kern="0" cap="none" spc="0" normalizeH="0" baseline="0" noProof="0">
                <a:ln>
                  <a:noFill/>
                </a:ln>
                <a:solidFill>
                  <a:srgbClr val="193F78"/>
                </a:solidFill>
                <a:effectLst/>
                <a:uLnTx/>
                <a:uFillTx/>
                <a:latin typeface="Calibri" panose="020F0502020204030204"/>
                <a:ea typeface="+mn-ea"/>
                <a:cs typeface="Arial"/>
              </a:endParaRPr>
            </a:p>
          </p:txBody>
        </p:sp>
      </p:grpSp>
      <p:pic>
        <p:nvPicPr>
          <p:cNvPr id="16" name="Picture 15">
            <a:extLst>
              <a:ext uri="{FF2B5EF4-FFF2-40B4-BE49-F238E27FC236}">
                <a16:creationId xmlns:a16="http://schemas.microsoft.com/office/drawing/2014/main" id="{F3CCFC27-B9C3-3610-D287-D5B34A1007D8}"/>
              </a:ext>
            </a:extLst>
          </p:cNvPr>
          <p:cNvPicPr>
            <a:picLocks noChangeAspect="1"/>
          </p:cNvPicPr>
          <p:nvPr/>
        </p:nvPicPr>
        <p:blipFill rotWithShape="1">
          <a:blip r:embed="rId3"/>
          <a:srcRect l="4449" t="5291" r="2832" b="4212"/>
          <a:stretch/>
        </p:blipFill>
        <p:spPr>
          <a:xfrm>
            <a:off x="209468" y="1810309"/>
            <a:ext cx="6017488" cy="4028284"/>
          </a:xfrm>
          <a:prstGeom prst="rect">
            <a:avLst/>
          </a:prstGeom>
        </p:spPr>
      </p:pic>
      <p:sp>
        <p:nvSpPr>
          <p:cNvPr id="17" name="Content Placeholder 2">
            <a:extLst>
              <a:ext uri="{FF2B5EF4-FFF2-40B4-BE49-F238E27FC236}">
                <a16:creationId xmlns:a16="http://schemas.microsoft.com/office/drawing/2014/main" id="{A6858382-B06F-CC63-4A23-D6526AE0BE65}"/>
              </a:ext>
            </a:extLst>
          </p:cNvPr>
          <p:cNvSpPr txBox="1">
            <a:spLocks/>
          </p:cNvSpPr>
          <p:nvPr/>
        </p:nvSpPr>
        <p:spPr bwMode="auto">
          <a:xfrm>
            <a:off x="6226956" y="1860844"/>
            <a:ext cx="2733513" cy="3977749"/>
          </a:xfrm>
          <a:prstGeom prst="rect">
            <a:avLst/>
          </a:prstGeom>
          <a:noFill/>
          <a:ln w="9525">
            <a:noFill/>
            <a:miter lim="800000"/>
            <a:headEnd/>
            <a:tailEnd/>
          </a:ln>
        </p:spPr>
        <p:txBody>
          <a:bodyPr vert="horz" wrap="square" lIns="91440" tIns="36000" rIns="91440" bIns="45720" numCol="1" anchor="t" anchorCtr="0" compatLnSpc="1">
            <a:prstTxWarp prst="textNoShape">
              <a:avLst/>
            </a:prstTxWarp>
          </a:bodyPr>
          <a:lstStyle>
            <a:lvl1pPr algn="l" rtl="0" eaLnBrk="0" fontAlgn="base" hangingPunct="0">
              <a:spcBef>
                <a:spcPct val="0"/>
              </a:spcBef>
              <a:spcAft>
                <a:spcPct val="0"/>
              </a:spcAft>
              <a:buClr>
                <a:srgbClr val="E0396E"/>
              </a:buClr>
              <a:buSzPct val="95000"/>
              <a:buFont typeface="Calibri" pitchFamily="34" charset="0"/>
              <a:defRPr sz="2000">
                <a:solidFill>
                  <a:schemeClr val="tx1"/>
                </a:solidFill>
                <a:latin typeface="+mn-lt"/>
                <a:ea typeface="+mn-ea"/>
                <a:cs typeface="+mn-cs"/>
              </a:defRPr>
            </a:lvl1pPr>
            <a:lvl2pPr marL="447675" indent="-268288" algn="l" rtl="0" eaLnBrk="0" fontAlgn="base" hangingPunct="0">
              <a:spcBef>
                <a:spcPct val="0"/>
              </a:spcBef>
              <a:spcAft>
                <a:spcPct val="0"/>
              </a:spcAft>
              <a:buClr>
                <a:srgbClr val="E0396E"/>
              </a:buClr>
              <a:buSzPct val="95000"/>
              <a:buFont typeface="Calibri" pitchFamily="34" charset="0"/>
              <a:buChar char="•"/>
              <a:defRPr sz="2000">
                <a:solidFill>
                  <a:schemeClr val="tx1"/>
                </a:solidFill>
                <a:latin typeface="+mn-lt"/>
                <a:cs typeface="+mn-cs"/>
              </a:defRPr>
            </a:lvl2pPr>
            <a:lvl3pPr marL="893763" indent="-266700" algn="l" rtl="0" eaLnBrk="0" fontAlgn="base" hangingPunct="0">
              <a:spcBef>
                <a:spcPct val="0"/>
              </a:spcBef>
              <a:spcAft>
                <a:spcPct val="0"/>
              </a:spcAft>
              <a:buClr>
                <a:srgbClr val="B4B4B4"/>
              </a:buClr>
              <a:buSzPct val="95000"/>
              <a:buChar char="•"/>
              <a:defRPr sz="1600">
                <a:solidFill>
                  <a:schemeClr val="tx1"/>
                </a:solidFill>
                <a:latin typeface="+mn-lt"/>
                <a:cs typeface="+mn-cs"/>
              </a:defRPr>
            </a:lvl3pPr>
            <a:lvl4pPr marL="1431925" indent="-268288" algn="l" rtl="0" eaLnBrk="0" fontAlgn="base" hangingPunct="0">
              <a:spcBef>
                <a:spcPct val="0"/>
              </a:spcBef>
              <a:spcAft>
                <a:spcPct val="0"/>
              </a:spcAft>
              <a:buChar char="–"/>
              <a:defRPr sz="1600">
                <a:solidFill>
                  <a:schemeClr val="tx1"/>
                </a:solidFill>
                <a:latin typeface="+mn-lt"/>
                <a:cs typeface="+mn-cs"/>
              </a:defRPr>
            </a:lvl4pPr>
            <a:lvl5pPr marL="1978025" indent="-277813" algn="l" rtl="0" eaLnBrk="0" fontAlgn="base" hangingPunct="0">
              <a:spcBef>
                <a:spcPct val="0"/>
              </a:spcBef>
              <a:spcAft>
                <a:spcPct val="0"/>
              </a:spcAft>
              <a:buChar char="»"/>
              <a:defRPr sz="1600">
                <a:solidFill>
                  <a:schemeClr val="tx1"/>
                </a:solidFill>
                <a:latin typeface="+mn-lt"/>
                <a:cs typeface="+mn-cs"/>
              </a:defRPr>
            </a:lvl5pPr>
            <a:lvl6pPr marL="2435225" indent="-277813" algn="l" rtl="0" fontAlgn="base">
              <a:spcBef>
                <a:spcPct val="0"/>
              </a:spcBef>
              <a:spcAft>
                <a:spcPct val="0"/>
              </a:spcAft>
              <a:buChar char="»"/>
              <a:defRPr sz="1600">
                <a:solidFill>
                  <a:schemeClr val="tx1"/>
                </a:solidFill>
                <a:latin typeface="+mn-lt"/>
                <a:cs typeface="+mn-cs"/>
              </a:defRPr>
            </a:lvl6pPr>
            <a:lvl7pPr marL="2892425" indent="-277813" algn="l" rtl="0" fontAlgn="base">
              <a:spcBef>
                <a:spcPct val="0"/>
              </a:spcBef>
              <a:spcAft>
                <a:spcPct val="0"/>
              </a:spcAft>
              <a:buChar char="»"/>
              <a:defRPr sz="1600">
                <a:solidFill>
                  <a:schemeClr val="tx1"/>
                </a:solidFill>
                <a:latin typeface="+mn-lt"/>
                <a:cs typeface="+mn-cs"/>
              </a:defRPr>
            </a:lvl7pPr>
            <a:lvl8pPr marL="3349625" indent="-277813" algn="l" rtl="0" fontAlgn="base">
              <a:spcBef>
                <a:spcPct val="0"/>
              </a:spcBef>
              <a:spcAft>
                <a:spcPct val="0"/>
              </a:spcAft>
              <a:buChar char="»"/>
              <a:defRPr sz="1600">
                <a:solidFill>
                  <a:schemeClr val="tx1"/>
                </a:solidFill>
                <a:latin typeface="+mn-lt"/>
                <a:cs typeface="+mn-cs"/>
              </a:defRPr>
            </a:lvl8pPr>
            <a:lvl9pPr marL="3806825" indent="-277813" algn="l" rtl="0" fontAlgn="base">
              <a:spcBef>
                <a:spcPct val="0"/>
              </a:spcBef>
              <a:spcAft>
                <a:spcPct val="0"/>
              </a:spcAft>
              <a:buChar char="»"/>
              <a:defRPr sz="1600">
                <a:solidFill>
                  <a:schemeClr val="tx1"/>
                </a:solidFill>
                <a:latin typeface="+mn-lt"/>
                <a:cs typeface="+mn-cs"/>
              </a:defRPr>
            </a:lvl9pPr>
          </a:lstStyle>
          <a:p>
            <a:pPr defTabSz="914400">
              <a:defRPr/>
            </a:pPr>
            <a:r>
              <a:rPr lang="en-GB" sz="1600" b="1" kern="0">
                <a:cs typeface="Arial"/>
              </a:rPr>
              <a:t>Consider:</a:t>
            </a:r>
          </a:p>
          <a:p>
            <a:pPr defTabSz="914400">
              <a:defRPr/>
            </a:pPr>
            <a:endParaRPr lang="en-GB" sz="1600" b="1" kern="0">
              <a:cs typeface="Arial"/>
            </a:endParaRPr>
          </a:p>
          <a:p>
            <a:pPr marL="342900" indent="-342900">
              <a:buClrTx/>
              <a:buFont typeface="+mj-lt"/>
              <a:buAutoNum type="arabicPeriod"/>
            </a:pPr>
            <a:r>
              <a:rPr lang="en-GB" sz="1600"/>
              <a:t>What does it tell us about the setting’s readiness to meet needs?</a:t>
            </a:r>
          </a:p>
          <a:p>
            <a:pPr marL="342900" indent="-342900">
              <a:buClrTx/>
              <a:buFont typeface="+mj-lt"/>
              <a:buAutoNum type="arabicPeriod"/>
            </a:pPr>
            <a:r>
              <a:rPr lang="en-GB" sz="1600"/>
              <a:t>What does it tell us about the child/young person’s needs?</a:t>
            </a:r>
          </a:p>
          <a:p>
            <a:pPr marL="342900" indent="-342900">
              <a:buClrTx/>
              <a:buFont typeface="+mj-lt"/>
              <a:buAutoNum type="arabicPeriod"/>
            </a:pPr>
            <a:r>
              <a:rPr lang="en-GB" sz="1600"/>
              <a:t>What does it tell us about the family’s confidence to meet needs at home?</a:t>
            </a:r>
          </a:p>
          <a:p>
            <a:pPr marL="342900" indent="-342900">
              <a:buClrTx/>
              <a:buFont typeface="+mj-lt"/>
              <a:buAutoNum type="arabicPeriod"/>
            </a:pPr>
            <a:r>
              <a:rPr lang="en-GB" sz="1600"/>
              <a:t>Based on these insights, what key next steps or actions would you suggest?</a:t>
            </a:r>
          </a:p>
        </p:txBody>
      </p:sp>
      <p:sp>
        <p:nvSpPr>
          <p:cNvPr id="18" name="Rectangle: Rounded Corners 17">
            <a:extLst>
              <a:ext uri="{FF2B5EF4-FFF2-40B4-BE49-F238E27FC236}">
                <a16:creationId xmlns:a16="http://schemas.microsoft.com/office/drawing/2014/main" id="{3092BE83-27BE-FBAF-D327-64885ED42DD8}"/>
              </a:ext>
            </a:extLst>
          </p:cNvPr>
          <p:cNvSpPr/>
          <p:nvPr/>
        </p:nvSpPr>
        <p:spPr bwMode="auto">
          <a:xfrm>
            <a:off x="7626094" y="275938"/>
            <a:ext cx="1306333" cy="508024"/>
          </a:xfrm>
          <a:prstGeom prst="roundRect">
            <a:avLst/>
          </a:prstGeom>
          <a:noFill/>
          <a:ln w="28575" cap="flat" cmpd="sng" algn="ctr">
            <a:solidFill>
              <a:schemeClr val="accent4">
                <a:lumMod val="40000"/>
                <a:lumOff val="60000"/>
              </a:schemeClr>
            </a:solidFill>
            <a:prstDash val="solid"/>
            <a:round/>
            <a:headEnd type="none" w="med" len="med"/>
            <a:tailEnd type="none" w="med" len="med"/>
          </a:ln>
          <a:effectLst/>
        </p:spPr>
        <p:txBody>
          <a:bodyPr rot="0" spcFirstLastPara="0" vertOverflow="overflow" horzOverflow="overflow" vert="horz" wrap="square" lIns="68580" tIns="54000" rIns="68580" bIns="54000" numCol="1" spcCol="0" rtlCol="0" fromWordArt="0" anchor="ctr" anchorCtr="0" forceAA="0" compatLnSpc="1">
            <a:prstTxWarp prst="textNoShape">
              <a:avLst/>
            </a:prstTxWarp>
            <a:noAutofit/>
          </a:bodyPr>
          <a:lstStyle/>
          <a:p>
            <a:pPr algn="ctr" fontAlgn="base">
              <a:spcBef>
                <a:spcPct val="0"/>
              </a:spcBef>
              <a:spcAft>
                <a:spcPct val="0"/>
              </a:spcAft>
              <a:buClr>
                <a:srgbClr val="E0396E"/>
              </a:buClr>
              <a:buSzPct val="95000"/>
            </a:pPr>
            <a:r>
              <a:rPr lang="en-GB" b="1">
                <a:latin typeface="Calibri" pitchFamily="34" charset="0"/>
                <a:cs typeface="Arial" charset="0"/>
              </a:rPr>
              <a:t>5 minutes</a:t>
            </a:r>
          </a:p>
        </p:txBody>
      </p:sp>
      <p:pic>
        <p:nvPicPr>
          <p:cNvPr id="19" name="Graphic 18" descr="Stopwatch 33%">
            <a:extLst>
              <a:ext uri="{FF2B5EF4-FFF2-40B4-BE49-F238E27FC236}">
                <a16:creationId xmlns:a16="http://schemas.microsoft.com/office/drawing/2014/main" id="{C9657F37-6241-66C2-F4F3-00A78EFD7AD6}"/>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6873846" y="200852"/>
            <a:ext cx="640080" cy="640080"/>
          </a:xfrm>
          <a:prstGeom prst="rect">
            <a:avLst/>
          </a:prstGeom>
        </p:spPr>
      </p:pic>
    </p:spTree>
    <p:extLst>
      <p:ext uri="{BB962C8B-B14F-4D97-AF65-F5344CB8AC3E}">
        <p14:creationId xmlns:p14="http://schemas.microsoft.com/office/powerpoint/2010/main" val="4236835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44540D6-9F05-C548-6C80-7AA3BC123439}"/>
              </a:ext>
            </a:extLst>
          </p:cNvPr>
          <p:cNvSpPr>
            <a:spLocks noGrp="1"/>
          </p:cNvSpPr>
          <p:nvPr>
            <p:ph type="body" sz="quarter" idx="12"/>
          </p:nvPr>
        </p:nvSpPr>
        <p:spPr>
          <a:xfrm>
            <a:off x="288064" y="0"/>
            <a:ext cx="8268795" cy="1029903"/>
          </a:xfrm>
        </p:spPr>
        <p:txBody>
          <a:bodyPr/>
          <a:lstStyle/>
          <a:p>
            <a:r>
              <a:rPr lang="en-GB"/>
              <a:t>Valuing SEND | </a:t>
            </a:r>
            <a:r>
              <a:rPr lang="en-GB" b="0"/>
              <a:t>Activity</a:t>
            </a:r>
          </a:p>
        </p:txBody>
      </p:sp>
      <p:grpSp>
        <p:nvGrpSpPr>
          <p:cNvPr id="12" name="Group 11">
            <a:extLst>
              <a:ext uri="{FF2B5EF4-FFF2-40B4-BE49-F238E27FC236}">
                <a16:creationId xmlns:a16="http://schemas.microsoft.com/office/drawing/2014/main" id="{66D0285E-C222-7C04-B4E7-DA0E265EA5EC}"/>
              </a:ext>
            </a:extLst>
          </p:cNvPr>
          <p:cNvGrpSpPr/>
          <p:nvPr/>
        </p:nvGrpSpPr>
        <p:grpSpPr>
          <a:xfrm>
            <a:off x="132907" y="1437498"/>
            <a:ext cx="8878186" cy="4557432"/>
            <a:chOff x="138225" y="1338676"/>
            <a:chExt cx="8878186" cy="4922220"/>
          </a:xfrm>
        </p:grpSpPr>
        <p:sp>
          <p:nvSpPr>
            <p:cNvPr id="13" name="Rectangle 12">
              <a:extLst>
                <a:ext uri="{FF2B5EF4-FFF2-40B4-BE49-F238E27FC236}">
                  <a16:creationId xmlns:a16="http://schemas.microsoft.com/office/drawing/2014/main" id="{B4F488E2-9780-0627-17E4-9D153CD3C802}"/>
                </a:ext>
              </a:extLst>
            </p:cNvPr>
            <p:cNvSpPr/>
            <p:nvPr/>
          </p:nvSpPr>
          <p:spPr>
            <a:xfrm>
              <a:off x="138225" y="1338676"/>
              <a:ext cx="8878186" cy="4922220"/>
            </a:xfrm>
            <a:prstGeom prst="rect">
              <a:avLst/>
            </a:prstGeom>
            <a:noFill/>
            <a:ln w="28575" cap="flat" cmpd="sng" algn="ctr">
              <a:solidFill>
                <a:srgbClr val="28AFA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5484721-EC4F-BEFC-993D-1D4EC564E4D3}"/>
                </a:ext>
              </a:extLst>
            </p:cNvPr>
            <p:cNvSpPr/>
            <p:nvPr/>
          </p:nvSpPr>
          <p:spPr>
            <a:xfrm>
              <a:off x="138225" y="1338676"/>
              <a:ext cx="8878186" cy="285929"/>
            </a:xfrm>
            <a:prstGeom prst="rect">
              <a:avLst/>
            </a:prstGeom>
            <a:solidFill>
              <a:srgbClr val="28AFA3"/>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lang="en-GB" kern="0">
                  <a:solidFill>
                    <a:srgbClr val="FFFFFF"/>
                  </a:solidFill>
                  <a:latin typeface="Calibri" panose="020F0502020204030204"/>
                </a:rPr>
                <a:t>Scenario 2</a:t>
              </a:r>
              <a:r>
                <a:rPr kumimoji="0" lang="en-GB" sz="1800" b="0" i="0" u="none" strike="noStrike" kern="0" cap="none" spc="0" normalizeH="0" baseline="0" noProof="0">
                  <a:ln>
                    <a:noFill/>
                  </a:ln>
                  <a:solidFill>
                    <a:srgbClr val="FFFFFF"/>
                  </a:solidFill>
                  <a:effectLst/>
                  <a:uLnTx/>
                  <a:uFillTx/>
                  <a:latin typeface="Calibri" panose="020F0502020204030204"/>
                  <a:ea typeface="+mn-ea"/>
                  <a:cs typeface="+mn-cs"/>
                </a:rPr>
                <a:t>: ‘Oscar’ is in Early Years mainstream provision. </a:t>
              </a:r>
            </a:p>
          </p:txBody>
        </p:sp>
        <p:sp>
          <p:nvSpPr>
            <p:cNvPr id="15" name="Content Placeholder 2">
              <a:extLst>
                <a:ext uri="{FF2B5EF4-FFF2-40B4-BE49-F238E27FC236}">
                  <a16:creationId xmlns:a16="http://schemas.microsoft.com/office/drawing/2014/main" id="{BA47B243-DC60-5D5C-E20B-4E49AD40AF21}"/>
                </a:ext>
              </a:extLst>
            </p:cNvPr>
            <p:cNvSpPr txBox="1">
              <a:spLocks/>
            </p:cNvSpPr>
            <p:nvPr/>
          </p:nvSpPr>
          <p:spPr bwMode="auto">
            <a:xfrm>
              <a:off x="138225" y="1574857"/>
              <a:ext cx="8758749" cy="861217"/>
            </a:xfrm>
            <a:prstGeom prst="rect">
              <a:avLst/>
            </a:prstGeom>
            <a:noFill/>
            <a:ln w="9525">
              <a:noFill/>
              <a:miter lim="800000"/>
              <a:headEnd/>
              <a:tailEnd/>
            </a:ln>
          </p:spPr>
          <p:txBody>
            <a:bodyPr vert="horz" wrap="square" lIns="91440" tIns="36000" rIns="91440" bIns="45720" numCol="1" anchor="t" anchorCtr="0" compatLnSpc="1">
              <a:prstTxWarp prst="textNoShape">
                <a:avLst/>
              </a:prstTxWarp>
            </a:bodyPr>
            <a:lstStyle>
              <a:lvl1pPr algn="l" rtl="0" eaLnBrk="0" fontAlgn="base" hangingPunct="0">
                <a:spcBef>
                  <a:spcPct val="0"/>
                </a:spcBef>
                <a:spcAft>
                  <a:spcPct val="0"/>
                </a:spcAft>
                <a:buClr>
                  <a:srgbClr val="E0396E"/>
                </a:buClr>
                <a:buSzPct val="95000"/>
                <a:buFont typeface="Calibri" pitchFamily="34" charset="0"/>
                <a:defRPr sz="2000">
                  <a:solidFill>
                    <a:schemeClr val="tx1"/>
                  </a:solidFill>
                  <a:latin typeface="+mn-lt"/>
                  <a:ea typeface="+mn-ea"/>
                  <a:cs typeface="+mn-cs"/>
                </a:defRPr>
              </a:lvl1pPr>
              <a:lvl2pPr marL="447675" indent="-268288" algn="l" rtl="0" eaLnBrk="0" fontAlgn="base" hangingPunct="0">
                <a:spcBef>
                  <a:spcPct val="0"/>
                </a:spcBef>
                <a:spcAft>
                  <a:spcPct val="0"/>
                </a:spcAft>
                <a:buClr>
                  <a:srgbClr val="E0396E"/>
                </a:buClr>
                <a:buSzPct val="95000"/>
                <a:buFont typeface="Calibri" pitchFamily="34" charset="0"/>
                <a:buChar char="•"/>
                <a:defRPr sz="2000">
                  <a:solidFill>
                    <a:schemeClr val="tx1"/>
                  </a:solidFill>
                  <a:latin typeface="+mn-lt"/>
                  <a:cs typeface="+mn-cs"/>
                </a:defRPr>
              </a:lvl2pPr>
              <a:lvl3pPr marL="893763" indent="-266700" algn="l" rtl="0" eaLnBrk="0" fontAlgn="base" hangingPunct="0">
                <a:spcBef>
                  <a:spcPct val="0"/>
                </a:spcBef>
                <a:spcAft>
                  <a:spcPct val="0"/>
                </a:spcAft>
                <a:buClr>
                  <a:srgbClr val="B4B4B4"/>
                </a:buClr>
                <a:buSzPct val="95000"/>
                <a:buChar char="•"/>
                <a:defRPr sz="1600">
                  <a:solidFill>
                    <a:schemeClr val="tx1"/>
                  </a:solidFill>
                  <a:latin typeface="+mn-lt"/>
                  <a:cs typeface="+mn-cs"/>
                </a:defRPr>
              </a:lvl3pPr>
              <a:lvl4pPr marL="1431925" indent="-268288" algn="l" rtl="0" eaLnBrk="0" fontAlgn="base" hangingPunct="0">
                <a:spcBef>
                  <a:spcPct val="0"/>
                </a:spcBef>
                <a:spcAft>
                  <a:spcPct val="0"/>
                </a:spcAft>
                <a:buChar char="–"/>
                <a:defRPr sz="1600">
                  <a:solidFill>
                    <a:schemeClr val="tx1"/>
                  </a:solidFill>
                  <a:latin typeface="+mn-lt"/>
                  <a:cs typeface="+mn-cs"/>
                </a:defRPr>
              </a:lvl4pPr>
              <a:lvl5pPr marL="1978025" indent="-277813" algn="l" rtl="0" eaLnBrk="0" fontAlgn="base" hangingPunct="0">
                <a:spcBef>
                  <a:spcPct val="0"/>
                </a:spcBef>
                <a:spcAft>
                  <a:spcPct val="0"/>
                </a:spcAft>
                <a:buChar char="»"/>
                <a:defRPr sz="1600">
                  <a:solidFill>
                    <a:schemeClr val="tx1"/>
                  </a:solidFill>
                  <a:latin typeface="+mn-lt"/>
                  <a:cs typeface="+mn-cs"/>
                </a:defRPr>
              </a:lvl5pPr>
              <a:lvl6pPr marL="2435225" indent="-277813" algn="l" rtl="0" fontAlgn="base">
                <a:spcBef>
                  <a:spcPct val="0"/>
                </a:spcBef>
                <a:spcAft>
                  <a:spcPct val="0"/>
                </a:spcAft>
                <a:buChar char="»"/>
                <a:defRPr sz="1600">
                  <a:solidFill>
                    <a:schemeClr val="tx1"/>
                  </a:solidFill>
                  <a:latin typeface="+mn-lt"/>
                  <a:cs typeface="+mn-cs"/>
                </a:defRPr>
              </a:lvl6pPr>
              <a:lvl7pPr marL="2892425" indent="-277813" algn="l" rtl="0" fontAlgn="base">
                <a:spcBef>
                  <a:spcPct val="0"/>
                </a:spcBef>
                <a:spcAft>
                  <a:spcPct val="0"/>
                </a:spcAft>
                <a:buChar char="»"/>
                <a:defRPr sz="1600">
                  <a:solidFill>
                    <a:schemeClr val="tx1"/>
                  </a:solidFill>
                  <a:latin typeface="+mn-lt"/>
                  <a:cs typeface="+mn-cs"/>
                </a:defRPr>
              </a:lvl7pPr>
              <a:lvl8pPr marL="3349625" indent="-277813" algn="l" rtl="0" fontAlgn="base">
                <a:spcBef>
                  <a:spcPct val="0"/>
                </a:spcBef>
                <a:spcAft>
                  <a:spcPct val="0"/>
                </a:spcAft>
                <a:buChar char="»"/>
                <a:defRPr sz="1600">
                  <a:solidFill>
                    <a:schemeClr val="tx1"/>
                  </a:solidFill>
                  <a:latin typeface="+mn-lt"/>
                  <a:cs typeface="+mn-cs"/>
                </a:defRPr>
              </a:lvl8pPr>
              <a:lvl9pPr marL="3806825" indent="-277813" algn="l" rtl="0" fontAlgn="base">
                <a:spcBef>
                  <a:spcPct val="0"/>
                </a:spcBef>
                <a:spcAft>
                  <a:spcPct val="0"/>
                </a:spcAft>
                <a:buChar char="»"/>
                <a:defRPr sz="1600">
                  <a:solidFill>
                    <a:schemeClr val="tx1"/>
                  </a:solidFill>
                  <a:latin typeface="+mn-lt"/>
                  <a:cs typeface="+mn-cs"/>
                </a:defRPr>
              </a:lvl9pPr>
            </a:lstStyle>
            <a:p>
              <a:pPr marL="0" marR="0" lvl="0" indent="0" algn="l" defTabSz="914400" rtl="0" eaLnBrk="0" fontAlgn="base" latinLnBrk="0" hangingPunct="0">
                <a:lnSpc>
                  <a:spcPct val="100000"/>
                </a:lnSpc>
                <a:spcBef>
                  <a:spcPct val="0"/>
                </a:spcBef>
                <a:spcAft>
                  <a:spcPct val="0"/>
                </a:spcAft>
                <a:buClr>
                  <a:srgbClr val="E0396E"/>
                </a:buClr>
                <a:buSzPct val="95000"/>
                <a:buFont typeface="Calibri" pitchFamily="34" charset="0"/>
                <a:buNone/>
                <a:tabLst/>
                <a:defRPr/>
              </a:pPr>
              <a:endParaRPr kumimoji="0" lang="en-GB" sz="1400" b="0" i="0" u="none" strike="noStrike" kern="0" cap="none" spc="0" normalizeH="0" baseline="0" noProof="0">
                <a:ln>
                  <a:noFill/>
                </a:ln>
                <a:solidFill>
                  <a:srgbClr val="193F78"/>
                </a:solidFill>
                <a:effectLst/>
                <a:uLnTx/>
                <a:uFillTx/>
                <a:latin typeface="Calibri" panose="020F0502020204030204"/>
                <a:ea typeface="+mn-ea"/>
                <a:cs typeface="Arial"/>
              </a:endParaRPr>
            </a:p>
          </p:txBody>
        </p:sp>
      </p:grpSp>
      <p:sp>
        <p:nvSpPr>
          <p:cNvPr id="17" name="Content Placeholder 2">
            <a:extLst>
              <a:ext uri="{FF2B5EF4-FFF2-40B4-BE49-F238E27FC236}">
                <a16:creationId xmlns:a16="http://schemas.microsoft.com/office/drawing/2014/main" id="{A6858382-B06F-CC63-4A23-D6526AE0BE65}"/>
              </a:ext>
            </a:extLst>
          </p:cNvPr>
          <p:cNvSpPr txBox="1">
            <a:spLocks/>
          </p:cNvSpPr>
          <p:nvPr/>
        </p:nvSpPr>
        <p:spPr bwMode="auto">
          <a:xfrm>
            <a:off x="6226956" y="1860844"/>
            <a:ext cx="2733513" cy="3977749"/>
          </a:xfrm>
          <a:prstGeom prst="rect">
            <a:avLst/>
          </a:prstGeom>
          <a:noFill/>
          <a:ln w="9525">
            <a:noFill/>
            <a:miter lim="800000"/>
            <a:headEnd/>
            <a:tailEnd/>
          </a:ln>
        </p:spPr>
        <p:txBody>
          <a:bodyPr vert="horz" wrap="square" lIns="91440" tIns="36000" rIns="91440" bIns="45720" numCol="1" anchor="t" anchorCtr="0" compatLnSpc="1">
            <a:prstTxWarp prst="textNoShape">
              <a:avLst/>
            </a:prstTxWarp>
          </a:bodyPr>
          <a:lstStyle>
            <a:lvl1pPr algn="l" rtl="0" eaLnBrk="0" fontAlgn="base" hangingPunct="0">
              <a:spcBef>
                <a:spcPct val="0"/>
              </a:spcBef>
              <a:spcAft>
                <a:spcPct val="0"/>
              </a:spcAft>
              <a:buClr>
                <a:srgbClr val="E0396E"/>
              </a:buClr>
              <a:buSzPct val="95000"/>
              <a:buFont typeface="Calibri" pitchFamily="34" charset="0"/>
              <a:defRPr sz="2000">
                <a:solidFill>
                  <a:schemeClr val="tx1"/>
                </a:solidFill>
                <a:latin typeface="+mn-lt"/>
                <a:ea typeface="+mn-ea"/>
                <a:cs typeface="+mn-cs"/>
              </a:defRPr>
            </a:lvl1pPr>
            <a:lvl2pPr marL="447675" indent="-268288" algn="l" rtl="0" eaLnBrk="0" fontAlgn="base" hangingPunct="0">
              <a:spcBef>
                <a:spcPct val="0"/>
              </a:spcBef>
              <a:spcAft>
                <a:spcPct val="0"/>
              </a:spcAft>
              <a:buClr>
                <a:srgbClr val="E0396E"/>
              </a:buClr>
              <a:buSzPct val="95000"/>
              <a:buFont typeface="Calibri" pitchFamily="34" charset="0"/>
              <a:buChar char="•"/>
              <a:defRPr sz="2000">
                <a:solidFill>
                  <a:schemeClr val="tx1"/>
                </a:solidFill>
                <a:latin typeface="+mn-lt"/>
                <a:cs typeface="+mn-cs"/>
              </a:defRPr>
            </a:lvl2pPr>
            <a:lvl3pPr marL="893763" indent="-266700" algn="l" rtl="0" eaLnBrk="0" fontAlgn="base" hangingPunct="0">
              <a:spcBef>
                <a:spcPct val="0"/>
              </a:spcBef>
              <a:spcAft>
                <a:spcPct val="0"/>
              </a:spcAft>
              <a:buClr>
                <a:srgbClr val="B4B4B4"/>
              </a:buClr>
              <a:buSzPct val="95000"/>
              <a:buChar char="•"/>
              <a:defRPr sz="1600">
                <a:solidFill>
                  <a:schemeClr val="tx1"/>
                </a:solidFill>
                <a:latin typeface="+mn-lt"/>
                <a:cs typeface="+mn-cs"/>
              </a:defRPr>
            </a:lvl3pPr>
            <a:lvl4pPr marL="1431925" indent="-268288" algn="l" rtl="0" eaLnBrk="0" fontAlgn="base" hangingPunct="0">
              <a:spcBef>
                <a:spcPct val="0"/>
              </a:spcBef>
              <a:spcAft>
                <a:spcPct val="0"/>
              </a:spcAft>
              <a:buChar char="–"/>
              <a:defRPr sz="1600">
                <a:solidFill>
                  <a:schemeClr val="tx1"/>
                </a:solidFill>
                <a:latin typeface="+mn-lt"/>
                <a:cs typeface="+mn-cs"/>
              </a:defRPr>
            </a:lvl4pPr>
            <a:lvl5pPr marL="1978025" indent="-277813" algn="l" rtl="0" eaLnBrk="0" fontAlgn="base" hangingPunct="0">
              <a:spcBef>
                <a:spcPct val="0"/>
              </a:spcBef>
              <a:spcAft>
                <a:spcPct val="0"/>
              </a:spcAft>
              <a:buChar char="»"/>
              <a:defRPr sz="1600">
                <a:solidFill>
                  <a:schemeClr val="tx1"/>
                </a:solidFill>
                <a:latin typeface="+mn-lt"/>
                <a:cs typeface="+mn-cs"/>
              </a:defRPr>
            </a:lvl5pPr>
            <a:lvl6pPr marL="2435225" indent="-277813" algn="l" rtl="0" fontAlgn="base">
              <a:spcBef>
                <a:spcPct val="0"/>
              </a:spcBef>
              <a:spcAft>
                <a:spcPct val="0"/>
              </a:spcAft>
              <a:buChar char="»"/>
              <a:defRPr sz="1600">
                <a:solidFill>
                  <a:schemeClr val="tx1"/>
                </a:solidFill>
                <a:latin typeface="+mn-lt"/>
                <a:cs typeface="+mn-cs"/>
              </a:defRPr>
            </a:lvl6pPr>
            <a:lvl7pPr marL="2892425" indent="-277813" algn="l" rtl="0" fontAlgn="base">
              <a:spcBef>
                <a:spcPct val="0"/>
              </a:spcBef>
              <a:spcAft>
                <a:spcPct val="0"/>
              </a:spcAft>
              <a:buChar char="»"/>
              <a:defRPr sz="1600">
                <a:solidFill>
                  <a:schemeClr val="tx1"/>
                </a:solidFill>
                <a:latin typeface="+mn-lt"/>
                <a:cs typeface="+mn-cs"/>
              </a:defRPr>
            </a:lvl7pPr>
            <a:lvl8pPr marL="3349625" indent="-277813" algn="l" rtl="0" fontAlgn="base">
              <a:spcBef>
                <a:spcPct val="0"/>
              </a:spcBef>
              <a:spcAft>
                <a:spcPct val="0"/>
              </a:spcAft>
              <a:buChar char="»"/>
              <a:defRPr sz="1600">
                <a:solidFill>
                  <a:schemeClr val="tx1"/>
                </a:solidFill>
                <a:latin typeface="+mn-lt"/>
                <a:cs typeface="+mn-cs"/>
              </a:defRPr>
            </a:lvl8pPr>
            <a:lvl9pPr marL="3806825" indent="-277813" algn="l" rtl="0" fontAlgn="base">
              <a:spcBef>
                <a:spcPct val="0"/>
              </a:spcBef>
              <a:spcAft>
                <a:spcPct val="0"/>
              </a:spcAft>
              <a:buChar char="»"/>
              <a:defRPr sz="1600">
                <a:solidFill>
                  <a:schemeClr val="tx1"/>
                </a:solidFill>
                <a:latin typeface="+mn-lt"/>
                <a:cs typeface="+mn-cs"/>
              </a:defRPr>
            </a:lvl9pPr>
          </a:lstStyle>
          <a:p>
            <a:pPr defTabSz="914400">
              <a:defRPr/>
            </a:pPr>
            <a:r>
              <a:rPr lang="en-GB" sz="1600" b="1" kern="0">
                <a:cs typeface="Arial"/>
              </a:rPr>
              <a:t>Consider:</a:t>
            </a:r>
          </a:p>
          <a:p>
            <a:pPr marL="342900" indent="-342900" defTabSz="914400">
              <a:buClr>
                <a:schemeClr val="bg2"/>
              </a:buClr>
              <a:buFont typeface="+mj-lt"/>
              <a:buAutoNum type="arabicPeriod"/>
              <a:defRPr/>
            </a:pPr>
            <a:endParaRPr lang="en-GB" sz="1600" b="1" kern="0">
              <a:cs typeface="Arial"/>
            </a:endParaRPr>
          </a:p>
          <a:p>
            <a:pPr marL="342900" indent="-342900">
              <a:buClrTx/>
              <a:buFont typeface="+mj-lt"/>
              <a:buAutoNum type="arabicPeriod"/>
            </a:pPr>
            <a:r>
              <a:rPr lang="en-GB" sz="1600"/>
              <a:t>What does it tell us about the setting’s readiness to meet needs?</a:t>
            </a:r>
          </a:p>
          <a:p>
            <a:pPr marL="342900" indent="-342900">
              <a:buClrTx/>
              <a:buFont typeface="+mj-lt"/>
              <a:buAutoNum type="arabicPeriod"/>
            </a:pPr>
            <a:r>
              <a:rPr lang="en-GB" sz="1600"/>
              <a:t>What does it tell us about the child/young person’s needs?</a:t>
            </a:r>
          </a:p>
          <a:p>
            <a:pPr marL="342900" indent="-342900">
              <a:buClrTx/>
              <a:buFont typeface="+mj-lt"/>
              <a:buAutoNum type="arabicPeriod"/>
            </a:pPr>
            <a:r>
              <a:rPr lang="en-GB" sz="1600"/>
              <a:t>Based on these insights, what key next steps or actions would you suggest?</a:t>
            </a:r>
          </a:p>
        </p:txBody>
      </p:sp>
      <p:sp>
        <p:nvSpPr>
          <p:cNvPr id="18" name="Rectangle: Rounded Corners 17">
            <a:extLst>
              <a:ext uri="{FF2B5EF4-FFF2-40B4-BE49-F238E27FC236}">
                <a16:creationId xmlns:a16="http://schemas.microsoft.com/office/drawing/2014/main" id="{3092BE83-27BE-FBAF-D327-64885ED42DD8}"/>
              </a:ext>
            </a:extLst>
          </p:cNvPr>
          <p:cNvSpPr/>
          <p:nvPr/>
        </p:nvSpPr>
        <p:spPr bwMode="auto">
          <a:xfrm>
            <a:off x="7626094" y="275938"/>
            <a:ext cx="1306333" cy="508024"/>
          </a:xfrm>
          <a:prstGeom prst="roundRect">
            <a:avLst/>
          </a:prstGeom>
          <a:noFill/>
          <a:ln w="28575" cap="flat" cmpd="sng" algn="ctr">
            <a:solidFill>
              <a:schemeClr val="accent4">
                <a:lumMod val="40000"/>
                <a:lumOff val="60000"/>
              </a:schemeClr>
            </a:solidFill>
            <a:prstDash val="solid"/>
            <a:round/>
            <a:headEnd type="none" w="med" len="med"/>
            <a:tailEnd type="none" w="med" len="med"/>
          </a:ln>
          <a:effectLst/>
        </p:spPr>
        <p:txBody>
          <a:bodyPr rot="0" spcFirstLastPara="0" vertOverflow="overflow" horzOverflow="overflow" vert="horz" wrap="square" lIns="68580" tIns="54000" rIns="68580" bIns="54000" numCol="1" spcCol="0" rtlCol="0" fromWordArt="0" anchor="ctr" anchorCtr="0" forceAA="0" compatLnSpc="1">
            <a:prstTxWarp prst="textNoShape">
              <a:avLst/>
            </a:prstTxWarp>
            <a:noAutofit/>
          </a:bodyPr>
          <a:lstStyle/>
          <a:p>
            <a:pPr algn="ctr" fontAlgn="base">
              <a:spcBef>
                <a:spcPct val="0"/>
              </a:spcBef>
              <a:spcAft>
                <a:spcPct val="0"/>
              </a:spcAft>
              <a:buClr>
                <a:srgbClr val="E0396E"/>
              </a:buClr>
              <a:buSzPct val="95000"/>
            </a:pPr>
            <a:r>
              <a:rPr lang="en-GB" b="1" dirty="0">
                <a:latin typeface="Calibri" pitchFamily="34" charset="0"/>
                <a:cs typeface="Arial" charset="0"/>
              </a:rPr>
              <a:t>5 minutes</a:t>
            </a:r>
          </a:p>
        </p:txBody>
      </p:sp>
      <p:pic>
        <p:nvPicPr>
          <p:cNvPr id="19" name="Graphic 18" descr="Stopwatch 33%">
            <a:extLst>
              <a:ext uri="{FF2B5EF4-FFF2-40B4-BE49-F238E27FC236}">
                <a16:creationId xmlns:a16="http://schemas.microsoft.com/office/drawing/2014/main" id="{C9657F37-6241-66C2-F4F3-00A78EFD7AD6}"/>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873846" y="200852"/>
            <a:ext cx="640080" cy="640080"/>
          </a:xfrm>
          <a:prstGeom prst="rect">
            <a:avLst/>
          </a:prstGeom>
        </p:spPr>
      </p:pic>
      <p:pic>
        <p:nvPicPr>
          <p:cNvPr id="11" name="Picture 10">
            <a:extLst>
              <a:ext uri="{FF2B5EF4-FFF2-40B4-BE49-F238E27FC236}">
                <a16:creationId xmlns:a16="http://schemas.microsoft.com/office/drawing/2014/main" id="{B99847BD-3B8C-5146-ADBF-4CBD65B45600}"/>
              </a:ext>
            </a:extLst>
          </p:cNvPr>
          <p:cNvPicPr>
            <a:picLocks noChangeAspect="1"/>
          </p:cNvPicPr>
          <p:nvPr/>
        </p:nvPicPr>
        <p:blipFill rotWithShape="1">
          <a:blip r:embed="rId5"/>
          <a:srcRect l="10351" t="5983" r="3622" b="5150"/>
          <a:stretch/>
        </p:blipFill>
        <p:spPr>
          <a:xfrm>
            <a:off x="288064" y="1796627"/>
            <a:ext cx="5906206" cy="3957695"/>
          </a:xfrm>
          <a:prstGeom prst="rect">
            <a:avLst/>
          </a:prstGeom>
        </p:spPr>
      </p:pic>
    </p:spTree>
    <p:extLst>
      <p:ext uri="{BB962C8B-B14F-4D97-AF65-F5344CB8AC3E}">
        <p14:creationId xmlns:p14="http://schemas.microsoft.com/office/powerpoint/2010/main" val="3712050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7CBA35-9346-59FC-8412-730839B7638E}"/>
              </a:ext>
            </a:extLst>
          </p:cNvPr>
          <p:cNvSpPr txBox="1"/>
          <p:nvPr/>
        </p:nvSpPr>
        <p:spPr>
          <a:xfrm>
            <a:off x="1504735" y="1091017"/>
            <a:ext cx="5806474" cy="543162"/>
          </a:xfrm>
          <a:prstGeom prst="rect">
            <a:avLst/>
          </a:prstGeom>
          <a:noFill/>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The Valuing SEND tool has been designed for use for any child or young person with additional needs, from birth through to age 25. </a:t>
            </a:r>
          </a:p>
        </p:txBody>
      </p:sp>
      <p:grpSp>
        <p:nvGrpSpPr>
          <p:cNvPr id="6" name="Group 5">
            <a:extLst>
              <a:ext uri="{FF2B5EF4-FFF2-40B4-BE49-F238E27FC236}">
                <a16:creationId xmlns:a16="http://schemas.microsoft.com/office/drawing/2014/main" id="{684C0B85-68E5-9DDB-96EE-62FB4E1A7A4A}"/>
              </a:ext>
            </a:extLst>
          </p:cNvPr>
          <p:cNvGrpSpPr/>
          <p:nvPr/>
        </p:nvGrpSpPr>
        <p:grpSpPr>
          <a:xfrm>
            <a:off x="0" y="1618228"/>
            <a:ext cx="9144000" cy="3970318"/>
            <a:chOff x="-9543" y="1993132"/>
            <a:chExt cx="9144000" cy="3970318"/>
          </a:xfrm>
        </p:grpSpPr>
        <p:sp>
          <p:nvSpPr>
            <p:cNvPr id="7" name="TextBox 6">
              <a:extLst>
                <a:ext uri="{FF2B5EF4-FFF2-40B4-BE49-F238E27FC236}">
                  <a16:creationId xmlns:a16="http://schemas.microsoft.com/office/drawing/2014/main" id="{DF05E06B-F720-5703-1DE8-5BE71511C48C}"/>
                </a:ext>
              </a:extLst>
            </p:cNvPr>
            <p:cNvSpPr txBox="1"/>
            <p:nvPr/>
          </p:nvSpPr>
          <p:spPr>
            <a:xfrm>
              <a:off x="-9543" y="1993132"/>
              <a:ext cx="9144000" cy="3970318"/>
            </a:xfrm>
            <a:prstGeom prst="rect">
              <a:avLst/>
            </a:prstGeom>
            <a:solidFill>
              <a:schemeClr val="tx2">
                <a:lumMod val="20000"/>
                <a:lumOff val="80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Graduated response to supporting children &amp; young people</a:t>
              </a: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93F78"/>
                </a:solidFill>
                <a:effectLst/>
                <a:uLnTx/>
                <a:uFillTx/>
                <a:latin typeface="Calibri" panose="020F0502020204030204"/>
                <a:ea typeface="+mn-ea"/>
                <a:cs typeface="+mn-cs"/>
              </a:endParaRPr>
            </a:p>
          </p:txBody>
        </p:sp>
        <p:sp>
          <p:nvSpPr>
            <p:cNvPr id="8" name="Arrow: Right 12">
              <a:extLst>
                <a:ext uri="{FF2B5EF4-FFF2-40B4-BE49-F238E27FC236}">
                  <a16:creationId xmlns:a16="http://schemas.microsoft.com/office/drawing/2014/main" id="{ACB0EB19-DED6-72CA-0178-AC74190F6F97}"/>
                </a:ext>
              </a:extLst>
            </p:cNvPr>
            <p:cNvSpPr/>
            <p:nvPr/>
          </p:nvSpPr>
          <p:spPr>
            <a:xfrm>
              <a:off x="3270901" y="2915296"/>
              <a:ext cx="884974" cy="298863"/>
            </a:xfrm>
            <a:prstGeom prst="rightArrow">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Rectangle: Rounded Corners 4">
              <a:extLst>
                <a:ext uri="{FF2B5EF4-FFF2-40B4-BE49-F238E27FC236}">
                  <a16:creationId xmlns:a16="http://schemas.microsoft.com/office/drawing/2014/main" id="{A66F7D3D-5766-113D-76D9-D1AF8364A4A5}"/>
                </a:ext>
              </a:extLst>
            </p:cNvPr>
            <p:cNvSpPr/>
            <p:nvPr/>
          </p:nvSpPr>
          <p:spPr>
            <a:xfrm>
              <a:off x="4654836" y="2820578"/>
              <a:ext cx="1611152" cy="973511"/>
            </a:xfrm>
            <a:prstGeom prst="roundRect">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panose="020F0502020204030204"/>
                  <a:ea typeface="+mn-ea"/>
                  <a:cs typeface="+mn-cs"/>
                </a:rPr>
                <a:t>Needs are monitored</a:t>
              </a:r>
            </a:p>
          </p:txBody>
        </p:sp>
        <p:sp>
          <p:nvSpPr>
            <p:cNvPr id="11" name="Rectangle: Rounded Corners 5">
              <a:extLst>
                <a:ext uri="{FF2B5EF4-FFF2-40B4-BE49-F238E27FC236}">
                  <a16:creationId xmlns:a16="http://schemas.microsoft.com/office/drawing/2014/main" id="{70013EE2-46AB-D4F8-6522-FF54C7CA0124}"/>
                </a:ext>
              </a:extLst>
            </p:cNvPr>
            <p:cNvSpPr/>
            <p:nvPr/>
          </p:nvSpPr>
          <p:spPr>
            <a:xfrm>
              <a:off x="7054731" y="4714916"/>
              <a:ext cx="1895544" cy="1004186"/>
            </a:xfrm>
            <a:prstGeom prst="round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panose="020F0502020204030204"/>
                  <a:ea typeface="+mn-ea"/>
                  <a:cs typeface="+mn-cs"/>
                </a:rPr>
                <a:t>Support is planned in a new setting</a:t>
              </a:r>
            </a:p>
          </p:txBody>
        </p:sp>
        <p:sp>
          <p:nvSpPr>
            <p:cNvPr id="12" name="Rectangle: Rounded Corners 6">
              <a:extLst>
                <a:ext uri="{FF2B5EF4-FFF2-40B4-BE49-F238E27FC236}">
                  <a16:creationId xmlns:a16="http://schemas.microsoft.com/office/drawing/2014/main" id="{0791991C-6D8C-616D-0B5B-2DF7EED1A043}"/>
                </a:ext>
              </a:extLst>
            </p:cNvPr>
            <p:cNvSpPr/>
            <p:nvPr/>
          </p:nvSpPr>
          <p:spPr>
            <a:xfrm>
              <a:off x="4648876" y="4737328"/>
              <a:ext cx="1617111" cy="973512"/>
            </a:xfrm>
            <a:prstGeom prst="round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panose="020F0502020204030204"/>
                  <a:ea typeface="+mn-ea"/>
                  <a:cs typeface="+mn-cs"/>
                </a:rPr>
                <a:t>Support is reviewed</a:t>
              </a:r>
            </a:p>
          </p:txBody>
        </p:sp>
        <p:sp>
          <p:nvSpPr>
            <p:cNvPr id="13" name="Arrow: Curved Left 13">
              <a:extLst>
                <a:ext uri="{FF2B5EF4-FFF2-40B4-BE49-F238E27FC236}">
                  <a16:creationId xmlns:a16="http://schemas.microsoft.com/office/drawing/2014/main" id="{881255FC-9044-C969-9EBD-DB2531008F3B}"/>
                </a:ext>
              </a:extLst>
            </p:cNvPr>
            <p:cNvSpPr/>
            <p:nvPr/>
          </p:nvSpPr>
          <p:spPr>
            <a:xfrm>
              <a:off x="6316498" y="3193519"/>
              <a:ext cx="481110" cy="1913664"/>
            </a:xfrm>
            <a:prstGeom prst="curvedLeftArrow">
              <a:avLst/>
            </a:prstGeom>
            <a:solidFill>
              <a:schemeClr val="accent1">
                <a:lumMod val="40000"/>
                <a:lumOff val="6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Arrow: Curved Left 14">
              <a:extLst>
                <a:ext uri="{FF2B5EF4-FFF2-40B4-BE49-F238E27FC236}">
                  <a16:creationId xmlns:a16="http://schemas.microsoft.com/office/drawing/2014/main" id="{C5968AFF-B11A-7CE3-79AB-4E4CF89D08BD}"/>
                </a:ext>
              </a:extLst>
            </p:cNvPr>
            <p:cNvSpPr/>
            <p:nvPr/>
          </p:nvSpPr>
          <p:spPr>
            <a:xfrm rot="21447571" flipH="1" flipV="1">
              <a:off x="1662767" y="3380426"/>
              <a:ext cx="481110" cy="1913663"/>
            </a:xfrm>
            <a:prstGeom prst="curvedLeftArrow">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5" name="Speech Bubble: Rectangle with Corners Rounded 18">
              <a:extLst>
                <a:ext uri="{FF2B5EF4-FFF2-40B4-BE49-F238E27FC236}">
                  <a16:creationId xmlns:a16="http://schemas.microsoft.com/office/drawing/2014/main" id="{DC780F64-6894-72D9-F453-BF29A7405EE6}"/>
                </a:ext>
              </a:extLst>
            </p:cNvPr>
            <p:cNvSpPr/>
            <p:nvPr/>
          </p:nvSpPr>
          <p:spPr>
            <a:xfrm>
              <a:off x="8990" y="5091088"/>
              <a:ext cx="1746405" cy="763034"/>
            </a:xfrm>
            <a:prstGeom prst="wedgeRoundRectCallout">
              <a:avLst>
                <a:gd name="adj1" fmla="val 67988"/>
                <a:gd name="adj2" fmla="val 3845"/>
                <a:gd name="adj3" fmla="val 16667"/>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a:ln>
                    <a:noFill/>
                  </a:ln>
                  <a:solidFill>
                    <a:prstClr val="black"/>
                  </a:solidFill>
                  <a:effectLst/>
                  <a:uLnTx/>
                  <a:uFillTx/>
                  <a:latin typeface="Calibri" panose="020F0502020204030204"/>
                  <a:ea typeface="+mn-ea"/>
                  <a:cs typeface="+mn-cs"/>
                </a:rPr>
                <a:t>Use the tool to identify needs early</a:t>
              </a:r>
            </a:p>
          </p:txBody>
        </p:sp>
        <p:sp>
          <p:nvSpPr>
            <p:cNvPr id="16" name="Speech Bubble: Rectangle with Corners Rounded 19">
              <a:extLst>
                <a:ext uri="{FF2B5EF4-FFF2-40B4-BE49-F238E27FC236}">
                  <a16:creationId xmlns:a16="http://schemas.microsoft.com/office/drawing/2014/main" id="{E8C22974-003C-B863-6801-1CC4437BF259}"/>
                </a:ext>
              </a:extLst>
            </p:cNvPr>
            <p:cNvSpPr/>
            <p:nvPr/>
          </p:nvSpPr>
          <p:spPr>
            <a:xfrm>
              <a:off x="6424127" y="2342874"/>
              <a:ext cx="2454057" cy="850643"/>
            </a:xfrm>
            <a:prstGeom prst="wedgeRoundRectCallout">
              <a:avLst>
                <a:gd name="adj1" fmla="val -57475"/>
                <a:gd name="adj2" fmla="val -2142"/>
                <a:gd name="adj3" fmla="val 16667"/>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a:ln>
                    <a:noFill/>
                  </a:ln>
                  <a:solidFill>
                    <a:prstClr val="black"/>
                  </a:solidFill>
                  <a:effectLst/>
                  <a:uLnTx/>
                  <a:uFillTx/>
                  <a:latin typeface="Calibri" panose="020F0502020204030204"/>
                  <a:ea typeface="+mn-ea"/>
                  <a:cs typeface="+mn-cs"/>
                </a:rPr>
                <a:t>Regularly review need and support to ensure the support is working for the child or young person </a:t>
              </a:r>
            </a:p>
          </p:txBody>
        </p:sp>
        <p:sp>
          <p:nvSpPr>
            <p:cNvPr id="17" name="Speech Bubble: Rectangle with Corners Rounded 20">
              <a:extLst>
                <a:ext uri="{FF2B5EF4-FFF2-40B4-BE49-F238E27FC236}">
                  <a16:creationId xmlns:a16="http://schemas.microsoft.com/office/drawing/2014/main" id="{2D5F4491-B574-5BC1-5689-6C377845AE2F}"/>
                </a:ext>
              </a:extLst>
            </p:cNvPr>
            <p:cNvSpPr/>
            <p:nvPr/>
          </p:nvSpPr>
          <p:spPr>
            <a:xfrm>
              <a:off x="7049280" y="3694856"/>
              <a:ext cx="1895544" cy="850644"/>
            </a:xfrm>
            <a:prstGeom prst="wedgeRoundRectCallout">
              <a:avLst>
                <a:gd name="adj1" fmla="val -1314"/>
                <a:gd name="adj2" fmla="val 60350"/>
                <a:gd name="adj3" fmla="val 16667"/>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a:ln>
                    <a:noFill/>
                  </a:ln>
                  <a:solidFill>
                    <a:prstClr val="black"/>
                  </a:solidFill>
                  <a:effectLst/>
                  <a:uLnTx/>
                  <a:uFillTx/>
                  <a:latin typeface="Calibri" panose="020F0502020204030204"/>
                  <a:ea typeface="+mn-ea"/>
                  <a:cs typeface="+mn-cs"/>
                </a:rPr>
                <a:t>Use the tool to support phased transfer (e.g. primary to secondary school) </a:t>
              </a:r>
            </a:p>
          </p:txBody>
        </p:sp>
        <p:sp>
          <p:nvSpPr>
            <p:cNvPr id="18" name="Rectangle: Rounded Corners 22">
              <a:extLst>
                <a:ext uri="{FF2B5EF4-FFF2-40B4-BE49-F238E27FC236}">
                  <a16:creationId xmlns:a16="http://schemas.microsoft.com/office/drawing/2014/main" id="{499FAB50-72AB-A90F-8E6C-86A5511A8C94}"/>
                </a:ext>
              </a:extLst>
            </p:cNvPr>
            <p:cNvSpPr/>
            <p:nvPr/>
          </p:nvSpPr>
          <p:spPr>
            <a:xfrm>
              <a:off x="2182367" y="2820709"/>
              <a:ext cx="1611151" cy="973511"/>
            </a:xfrm>
            <a:prstGeom prst="round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panose="020F0502020204030204"/>
                  <a:ea typeface="+mn-ea"/>
                  <a:cs typeface="+mn-cs"/>
                </a:rPr>
                <a:t>Support is planned</a:t>
              </a:r>
            </a:p>
          </p:txBody>
        </p:sp>
        <p:sp>
          <p:nvSpPr>
            <p:cNvPr id="20" name="Rectangle 19">
              <a:extLst>
                <a:ext uri="{FF2B5EF4-FFF2-40B4-BE49-F238E27FC236}">
                  <a16:creationId xmlns:a16="http://schemas.microsoft.com/office/drawing/2014/main" id="{FBB641A4-E44C-3C4D-3081-186B2985FAD4}"/>
                </a:ext>
              </a:extLst>
            </p:cNvPr>
            <p:cNvSpPr/>
            <p:nvPr/>
          </p:nvSpPr>
          <p:spPr>
            <a:xfrm>
              <a:off x="2542603" y="4214489"/>
              <a:ext cx="884974" cy="344069"/>
            </a:xfrm>
            <a:prstGeom prst="rect">
              <a:avLst/>
            </a:prstGeom>
          </p:spPr>
          <p:txBody>
            <a:bodyPr wrap="square">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ASSESS</a:t>
              </a:r>
            </a:p>
          </p:txBody>
        </p:sp>
        <p:sp>
          <p:nvSpPr>
            <p:cNvPr id="21" name="Rectangle 20">
              <a:extLst>
                <a:ext uri="{FF2B5EF4-FFF2-40B4-BE49-F238E27FC236}">
                  <a16:creationId xmlns:a16="http://schemas.microsoft.com/office/drawing/2014/main" id="{1934F9B2-14FD-C1E1-F5FE-2D86C1DCB220}"/>
                </a:ext>
              </a:extLst>
            </p:cNvPr>
            <p:cNvSpPr/>
            <p:nvPr/>
          </p:nvSpPr>
          <p:spPr>
            <a:xfrm>
              <a:off x="2559873" y="2484761"/>
              <a:ext cx="884974" cy="344069"/>
            </a:xfrm>
            <a:prstGeom prst="rect">
              <a:avLst/>
            </a:prstGeom>
          </p:spPr>
          <p:txBody>
            <a:bodyPr wrap="square">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PLAN</a:t>
              </a:r>
            </a:p>
          </p:txBody>
        </p:sp>
        <p:sp>
          <p:nvSpPr>
            <p:cNvPr id="22" name="Rectangle 21">
              <a:extLst>
                <a:ext uri="{FF2B5EF4-FFF2-40B4-BE49-F238E27FC236}">
                  <a16:creationId xmlns:a16="http://schemas.microsoft.com/office/drawing/2014/main" id="{557D5556-F2AE-B119-94CE-06F5236AD490}"/>
                </a:ext>
              </a:extLst>
            </p:cNvPr>
            <p:cNvSpPr/>
            <p:nvPr/>
          </p:nvSpPr>
          <p:spPr>
            <a:xfrm>
              <a:off x="5111149" y="2507430"/>
              <a:ext cx="884974" cy="344069"/>
            </a:xfrm>
            <a:prstGeom prst="rect">
              <a:avLst/>
            </a:prstGeom>
          </p:spPr>
          <p:txBody>
            <a:bodyPr wrap="square">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DO</a:t>
              </a:r>
            </a:p>
          </p:txBody>
        </p:sp>
        <p:sp>
          <p:nvSpPr>
            <p:cNvPr id="23" name="Rectangle 22">
              <a:extLst>
                <a:ext uri="{FF2B5EF4-FFF2-40B4-BE49-F238E27FC236}">
                  <a16:creationId xmlns:a16="http://schemas.microsoft.com/office/drawing/2014/main" id="{DAB315F2-6E42-A19C-C927-14BCAAC4C01A}"/>
                </a:ext>
              </a:extLst>
            </p:cNvPr>
            <p:cNvSpPr/>
            <p:nvPr/>
          </p:nvSpPr>
          <p:spPr>
            <a:xfrm>
              <a:off x="4863201" y="4206051"/>
              <a:ext cx="884974" cy="344069"/>
            </a:xfrm>
            <a:prstGeom prst="rect">
              <a:avLst/>
            </a:prstGeom>
          </p:spPr>
          <p:txBody>
            <a:bodyPr wrap="square">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REVIEW</a:t>
              </a:r>
            </a:p>
          </p:txBody>
        </p:sp>
        <p:sp>
          <p:nvSpPr>
            <p:cNvPr id="25" name="Rectangle: Rounded Corners 2">
              <a:extLst>
                <a:ext uri="{FF2B5EF4-FFF2-40B4-BE49-F238E27FC236}">
                  <a16:creationId xmlns:a16="http://schemas.microsoft.com/office/drawing/2014/main" id="{69BE1FCB-6F9B-DE78-4646-E829B12EAE2C}"/>
                </a:ext>
              </a:extLst>
            </p:cNvPr>
            <p:cNvSpPr/>
            <p:nvPr/>
          </p:nvSpPr>
          <p:spPr>
            <a:xfrm>
              <a:off x="2263440" y="4737328"/>
              <a:ext cx="1764175" cy="973511"/>
            </a:xfrm>
            <a:prstGeom prst="roundRect">
              <a:avLst/>
            </a:prstGeom>
            <a:solidFill>
              <a:schemeClr val="accent1">
                <a:lumMod val="5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panose="020F0502020204030204"/>
                  <a:ea typeface="+mn-ea"/>
                  <a:cs typeface="+mn-cs"/>
                </a:rPr>
                <a:t>Needs are identified</a:t>
              </a:r>
            </a:p>
          </p:txBody>
        </p:sp>
        <p:sp>
          <p:nvSpPr>
            <p:cNvPr id="26" name="Speech Bubble: Rectangle with Corners Rounded 31">
              <a:extLst>
                <a:ext uri="{FF2B5EF4-FFF2-40B4-BE49-F238E27FC236}">
                  <a16:creationId xmlns:a16="http://schemas.microsoft.com/office/drawing/2014/main" id="{DA7C800C-AD9D-90B3-A1A1-05C817CF68E3}"/>
                </a:ext>
              </a:extLst>
            </p:cNvPr>
            <p:cNvSpPr/>
            <p:nvPr/>
          </p:nvSpPr>
          <p:spPr>
            <a:xfrm>
              <a:off x="26949" y="2633072"/>
              <a:ext cx="1611151" cy="1021108"/>
            </a:xfrm>
            <a:prstGeom prst="wedgeRoundRectCallout">
              <a:avLst>
                <a:gd name="adj1" fmla="val 73229"/>
                <a:gd name="adj2" fmla="val -1150"/>
                <a:gd name="adj3" fmla="val 16667"/>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a:ln>
                    <a:noFill/>
                  </a:ln>
                  <a:solidFill>
                    <a:prstClr val="black"/>
                  </a:solidFill>
                  <a:effectLst/>
                  <a:uLnTx/>
                  <a:uFillTx/>
                  <a:latin typeface="Calibri" panose="020F0502020204030204"/>
                  <a:ea typeface="+mn-ea"/>
                  <a:cs typeface="+mn-cs"/>
                </a:rPr>
                <a:t>Use the tool to ensure the right support is provided early </a:t>
              </a:r>
            </a:p>
          </p:txBody>
        </p:sp>
        <p:sp>
          <p:nvSpPr>
            <p:cNvPr id="9" name="Arrow: Right 15">
              <a:extLst>
                <a:ext uri="{FF2B5EF4-FFF2-40B4-BE49-F238E27FC236}">
                  <a16:creationId xmlns:a16="http://schemas.microsoft.com/office/drawing/2014/main" id="{F8EC5445-2B99-92E2-DAD0-90C3FF8A4F07}"/>
                </a:ext>
              </a:extLst>
            </p:cNvPr>
            <p:cNvSpPr/>
            <p:nvPr/>
          </p:nvSpPr>
          <p:spPr>
            <a:xfrm>
              <a:off x="6134627" y="5235973"/>
              <a:ext cx="980199" cy="298182"/>
            </a:xfrm>
            <a:prstGeom prst="rightArrow">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5" name="Text Placeholder 4">
            <a:extLst>
              <a:ext uri="{FF2B5EF4-FFF2-40B4-BE49-F238E27FC236}">
                <a16:creationId xmlns:a16="http://schemas.microsoft.com/office/drawing/2014/main" id="{75FF48A7-7D4E-9987-D05E-9F578649B57A}"/>
              </a:ext>
            </a:extLst>
          </p:cNvPr>
          <p:cNvSpPr>
            <a:spLocks noGrp="1"/>
          </p:cNvSpPr>
          <p:nvPr>
            <p:ph type="body" sz="quarter" idx="12"/>
          </p:nvPr>
        </p:nvSpPr>
        <p:spPr>
          <a:xfrm>
            <a:off x="276821" y="0"/>
            <a:ext cx="8610906" cy="1029903"/>
          </a:xfrm>
        </p:spPr>
        <p:txBody>
          <a:bodyPr/>
          <a:lstStyle/>
          <a:p>
            <a:r>
              <a:rPr lang="en-GB" dirty="0"/>
              <a:t>Valuing SEND </a:t>
            </a:r>
            <a:r>
              <a:rPr lang="en-GB" dirty="0">
                <a:solidFill>
                  <a:schemeClr val="bg2"/>
                </a:solidFill>
              </a:rPr>
              <a:t>|</a:t>
            </a:r>
            <a:r>
              <a:rPr lang="en-GB" dirty="0"/>
              <a:t> </a:t>
            </a:r>
            <a:r>
              <a:rPr lang="en-GB" b="0" dirty="0"/>
              <a:t>How and when to use it</a:t>
            </a:r>
          </a:p>
        </p:txBody>
      </p:sp>
      <p:pic>
        <p:nvPicPr>
          <p:cNvPr id="2" name="Picture 1">
            <a:extLst>
              <a:ext uri="{FF2B5EF4-FFF2-40B4-BE49-F238E27FC236}">
                <a16:creationId xmlns:a16="http://schemas.microsoft.com/office/drawing/2014/main" id="{9919E64A-7072-E056-E920-430EE60DC602}"/>
              </a:ext>
            </a:extLst>
          </p:cNvPr>
          <p:cNvPicPr>
            <a:picLocks noChangeAspect="1"/>
          </p:cNvPicPr>
          <p:nvPr/>
        </p:nvPicPr>
        <p:blipFill>
          <a:blip r:embed="rId3"/>
          <a:stretch>
            <a:fillRect/>
          </a:stretch>
        </p:blipFill>
        <p:spPr>
          <a:xfrm rot="10800000">
            <a:off x="4023891" y="4716184"/>
            <a:ext cx="768163" cy="310071"/>
          </a:xfrm>
          <a:prstGeom prst="rect">
            <a:avLst/>
          </a:prstGeom>
        </p:spPr>
      </p:pic>
      <p:sp>
        <p:nvSpPr>
          <p:cNvPr id="19" name="TextBox 18">
            <a:extLst>
              <a:ext uri="{FF2B5EF4-FFF2-40B4-BE49-F238E27FC236}">
                <a16:creationId xmlns:a16="http://schemas.microsoft.com/office/drawing/2014/main" id="{8A138BBA-40BD-7D68-964E-12D2A57C2B9A}"/>
              </a:ext>
            </a:extLst>
          </p:cNvPr>
          <p:cNvSpPr txBox="1"/>
          <p:nvPr/>
        </p:nvSpPr>
        <p:spPr>
          <a:xfrm>
            <a:off x="1289528" y="5574551"/>
            <a:ext cx="6236888" cy="543162"/>
          </a:xfrm>
          <a:prstGeom prst="rect">
            <a:avLst/>
          </a:prstGeom>
          <a:noFill/>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Consistent use of this tool will allow a clear picture of how needs change over time, both for the individual child or young person, and for the setting as a whole. </a:t>
            </a:r>
          </a:p>
        </p:txBody>
      </p:sp>
    </p:spTree>
    <p:extLst>
      <p:ext uri="{BB962C8B-B14F-4D97-AF65-F5344CB8AC3E}">
        <p14:creationId xmlns:p14="http://schemas.microsoft.com/office/powerpoint/2010/main" val="3656297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9C351C7-DB56-36F4-42C9-05D51627DC09}"/>
              </a:ext>
            </a:extLst>
          </p:cNvPr>
          <p:cNvSpPr>
            <a:spLocks noGrp="1"/>
          </p:cNvSpPr>
          <p:nvPr>
            <p:ph type="body" sz="quarter" idx="12"/>
          </p:nvPr>
        </p:nvSpPr>
        <p:spPr/>
        <p:txBody>
          <a:bodyPr/>
          <a:lstStyle/>
          <a:p>
            <a:r>
              <a:rPr lang="en-GB" dirty="0"/>
              <a:t>Valuing SEND </a:t>
            </a:r>
            <a:r>
              <a:rPr lang="en-GB" dirty="0">
                <a:solidFill>
                  <a:schemeClr val="bg2"/>
                </a:solidFill>
              </a:rPr>
              <a:t>|</a:t>
            </a:r>
            <a:r>
              <a:rPr lang="en-GB" dirty="0"/>
              <a:t> </a:t>
            </a:r>
            <a:r>
              <a:rPr lang="en-GB" b="0" dirty="0"/>
              <a:t>How and when to use it</a:t>
            </a:r>
          </a:p>
        </p:txBody>
      </p:sp>
      <p:graphicFrame>
        <p:nvGraphicFramePr>
          <p:cNvPr id="7" name="Diagram 6">
            <a:extLst>
              <a:ext uri="{FF2B5EF4-FFF2-40B4-BE49-F238E27FC236}">
                <a16:creationId xmlns:a16="http://schemas.microsoft.com/office/drawing/2014/main" id="{3C81C811-14EC-9B6A-EB65-C836FA066423}"/>
              </a:ext>
            </a:extLst>
          </p:cNvPr>
          <p:cNvGraphicFramePr/>
          <p:nvPr>
            <p:extLst>
              <p:ext uri="{D42A27DB-BD31-4B8C-83A1-F6EECF244321}">
                <p14:modId xmlns:p14="http://schemas.microsoft.com/office/powerpoint/2010/main" val="2888429551"/>
              </p:ext>
            </p:extLst>
          </p:nvPr>
        </p:nvGraphicFramePr>
        <p:xfrm>
          <a:off x="254442" y="1160889"/>
          <a:ext cx="4079019" cy="48343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a:extLst>
              <a:ext uri="{FF2B5EF4-FFF2-40B4-BE49-F238E27FC236}">
                <a16:creationId xmlns:a16="http://schemas.microsoft.com/office/drawing/2014/main" id="{E05CB262-1798-421E-682E-D88A5924192F}"/>
              </a:ext>
            </a:extLst>
          </p:cNvPr>
          <p:cNvGraphicFramePr/>
          <p:nvPr>
            <p:extLst>
              <p:ext uri="{D42A27DB-BD31-4B8C-83A1-F6EECF244321}">
                <p14:modId xmlns:p14="http://schemas.microsoft.com/office/powerpoint/2010/main" val="3702777613"/>
              </p:ext>
            </p:extLst>
          </p:nvPr>
        </p:nvGraphicFramePr>
        <p:xfrm>
          <a:off x="4668741" y="1160889"/>
          <a:ext cx="4079019" cy="483439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527890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6E148D7-4DCA-F62F-F19A-AABCA7B62BBA}"/>
              </a:ext>
            </a:extLst>
          </p:cNvPr>
          <p:cNvSpPr>
            <a:spLocks noGrp="1"/>
          </p:cNvSpPr>
          <p:nvPr>
            <p:ph type="body" sz="quarter" idx="15"/>
          </p:nvPr>
        </p:nvSpPr>
        <p:spPr>
          <a:xfrm>
            <a:off x="509588" y="108546"/>
            <a:ext cx="8047271" cy="1029903"/>
          </a:xfrm>
        </p:spPr>
        <p:txBody>
          <a:bodyPr>
            <a:normAutofit/>
          </a:bodyPr>
          <a:lstStyle/>
          <a:p>
            <a:r>
              <a:rPr lang="en-GB" dirty="0"/>
              <a:t>Aligning use of Valuing SEND and the Descriptors of Need (provision document)</a:t>
            </a:r>
          </a:p>
        </p:txBody>
      </p:sp>
      <p:sp>
        <p:nvSpPr>
          <p:cNvPr id="5" name="Rectangle: Rounded Corners 4">
            <a:extLst>
              <a:ext uri="{FF2B5EF4-FFF2-40B4-BE49-F238E27FC236}">
                <a16:creationId xmlns:a16="http://schemas.microsoft.com/office/drawing/2014/main" id="{A8EA07E5-2EE6-9795-F917-804A3380C9C4}"/>
              </a:ext>
            </a:extLst>
          </p:cNvPr>
          <p:cNvSpPr/>
          <p:nvPr/>
        </p:nvSpPr>
        <p:spPr>
          <a:xfrm>
            <a:off x="625283" y="2373152"/>
            <a:ext cx="3816000" cy="3671838"/>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solidFill>
                  <a:schemeClr val="bg1"/>
                </a:solidFill>
              </a:rPr>
              <a:t>Valuing SEND is completed and reviewed to…</a:t>
            </a:r>
          </a:p>
          <a:p>
            <a:pPr marL="285750" indent="-285750">
              <a:buFont typeface="Arial" panose="020B0604020202020204" pitchFamily="34" charset="0"/>
              <a:buChar char="•"/>
            </a:pPr>
            <a:r>
              <a:rPr lang="en-GB">
                <a:solidFill>
                  <a:schemeClr val="bg1"/>
                </a:solidFill>
              </a:rPr>
              <a:t>Identify strengths as well as any potential gaps in support</a:t>
            </a:r>
          </a:p>
          <a:p>
            <a:pPr marL="285750" indent="-285750">
              <a:buFont typeface="Arial" panose="020B0604020202020204" pitchFamily="34" charset="0"/>
              <a:buChar char="•"/>
            </a:pPr>
            <a:r>
              <a:rPr lang="en-GB">
                <a:solidFill>
                  <a:schemeClr val="bg1"/>
                </a:solidFill>
              </a:rPr>
              <a:t>Support a collaborative discussion between the setting, family and any other professionals about where different approaches may be needed to meet needs</a:t>
            </a:r>
          </a:p>
        </p:txBody>
      </p:sp>
      <p:sp>
        <p:nvSpPr>
          <p:cNvPr id="6" name="Rectangle 5">
            <a:extLst>
              <a:ext uri="{FF2B5EF4-FFF2-40B4-BE49-F238E27FC236}">
                <a16:creationId xmlns:a16="http://schemas.microsoft.com/office/drawing/2014/main" id="{6B7A0962-6E88-F169-5D8E-734EFFB298B7}"/>
              </a:ext>
            </a:extLst>
          </p:cNvPr>
          <p:cNvSpPr/>
          <p:nvPr/>
        </p:nvSpPr>
        <p:spPr>
          <a:xfrm>
            <a:off x="625283" y="1297414"/>
            <a:ext cx="8155947" cy="5847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accent4"/>
                </a:solidFill>
              </a:rPr>
              <a:t>Valuing SEND and Hertfordshire’s new provision document should be used together. The vision is for settings to be able to evidence how they have done this when applying for specialist support.</a:t>
            </a:r>
          </a:p>
        </p:txBody>
      </p:sp>
      <p:sp>
        <p:nvSpPr>
          <p:cNvPr id="7" name="Rectangle: Rounded Corners 6">
            <a:extLst>
              <a:ext uri="{FF2B5EF4-FFF2-40B4-BE49-F238E27FC236}">
                <a16:creationId xmlns:a16="http://schemas.microsoft.com/office/drawing/2014/main" id="{CE84DE99-004F-8C8E-BFB5-80A054834276}"/>
              </a:ext>
            </a:extLst>
          </p:cNvPr>
          <p:cNvSpPr/>
          <p:nvPr/>
        </p:nvSpPr>
        <p:spPr>
          <a:xfrm>
            <a:off x="4740859" y="2373152"/>
            <a:ext cx="3816000" cy="3671838"/>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solidFill>
                  <a:schemeClr val="bg1"/>
                </a:solidFill>
              </a:rPr>
              <a:t>Once potential gaps in provision have been identified, the provision document is consulted to…</a:t>
            </a:r>
          </a:p>
          <a:p>
            <a:pPr marL="285750" indent="-285750">
              <a:buFont typeface="Arial" panose="020B0604020202020204" pitchFamily="34" charset="0"/>
              <a:buChar char="•"/>
            </a:pPr>
            <a:r>
              <a:rPr lang="en-GB">
                <a:solidFill>
                  <a:schemeClr val="bg1"/>
                </a:solidFill>
              </a:rPr>
              <a:t>Ensure a range of options have been considered to better support needs</a:t>
            </a:r>
          </a:p>
          <a:p>
            <a:pPr marL="285750" indent="-285750">
              <a:buFont typeface="Arial" panose="020B0604020202020204" pitchFamily="34" charset="0"/>
              <a:buChar char="•"/>
            </a:pPr>
            <a:r>
              <a:rPr lang="en-GB">
                <a:solidFill>
                  <a:schemeClr val="bg1"/>
                </a:solidFill>
              </a:rPr>
              <a:t>Inform a discussion about how alternative approaches will address the gaps highlighted by the VSEND tool, and when and how this will be assessed</a:t>
            </a:r>
          </a:p>
        </p:txBody>
      </p:sp>
      <p:sp>
        <p:nvSpPr>
          <p:cNvPr id="8" name="Rectangle: Rounded Corners 7">
            <a:extLst>
              <a:ext uri="{FF2B5EF4-FFF2-40B4-BE49-F238E27FC236}">
                <a16:creationId xmlns:a16="http://schemas.microsoft.com/office/drawing/2014/main" id="{42BE5D2D-29D0-BDF7-28EF-31A7E9340184}"/>
              </a:ext>
            </a:extLst>
          </p:cNvPr>
          <p:cNvSpPr/>
          <p:nvPr/>
        </p:nvSpPr>
        <p:spPr>
          <a:xfrm>
            <a:off x="625283" y="2116426"/>
            <a:ext cx="3201175" cy="540000"/>
          </a:xfrm>
          <a:prstGeom prst="round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t>Understand needs…</a:t>
            </a:r>
          </a:p>
        </p:txBody>
      </p:sp>
      <p:sp>
        <p:nvSpPr>
          <p:cNvPr id="9" name="Rectangle: Rounded Corners 8">
            <a:extLst>
              <a:ext uri="{FF2B5EF4-FFF2-40B4-BE49-F238E27FC236}">
                <a16:creationId xmlns:a16="http://schemas.microsoft.com/office/drawing/2014/main" id="{0229391F-F02B-9C1E-9980-01825AA98F5E}"/>
              </a:ext>
            </a:extLst>
          </p:cNvPr>
          <p:cNvSpPr/>
          <p:nvPr/>
        </p:nvSpPr>
        <p:spPr>
          <a:xfrm>
            <a:off x="4740858" y="2116426"/>
            <a:ext cx="3327991" cy="540000"/>
          </a:xfrm>
          <a:prstGeom prst="round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t>	…explore support options</a:t>
            </a:r>
          </a:p>
        </p:txBody>
      </p:sp>
      <p:pic>
        <p:nvPicPr>
          <p:cNvPr id="11" name="Graphic 10" descr="Magnifying glass with solid fill">
            <a:extLst>
              <a:ext uri="{FF2B5EF4-FFF2-40B4-BE49-F238E27FC236}">
                <a16:creationId xmlns:a16="http://schemas.microsoft.com/office/drawing/2014/main" id="{0C4986EC-B9DB-00B4-579A-9E4F5EDE549D}"/>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80465" y="2192397"/>
            <a:ext cx="361507" cy="361507"/>
          </a:xfrm>
          <a:prstGeom prst="rect">
            <a:avLst/>
          </a:prstGeom>
        </p:spPr>
      </p:pic>
      <p:pic>
        <p:nvPicPr>
          <p:cNvPr id="13" name="Graphic 12" descr="Lightbulb and gear with solid fill">
            <a:extLst>
              <a:ext uri="{FF2B5EF4-FFF2-40B4-BE49-F238E27FC236}">
                <a16:creationId xmlns:a16="http://schemas.microsoft.com/office/drawing/2014/main" id="{44BE6885-876B-B8CD-6922-B17836547244}"/>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895031" y="2164687"/>
            <a:ext cx="457200" cy="457200"/>
          </a:xfrm>
          <a:prstGeom prst="rect">
            <a:avLst/>
          </a:prstGeom>
        </p:spPr>
      </p:pic>
      <p:sp>
        <p:nvSpPr>
          <p:cNvPr id="14" name="Arrow: Right 13">
            <a:extLst>
              <a:ext uri="{FF2B5EF4-FFF2-40B4-BE49-F238E27FC236}">
                <a16:creationId xmlns:a16="http://schemas.microsoft.com/office/drawing/2014/main" id="{391F3DAD-4BDD-269A-E49B-1F6F6A9EFC0E}"/>
              </a:ext>
            </a:extLst>
          </p:cNvPr>
          <p:cNvSpPr/>
          <p:nvPr/>
        </p:nvSpPr>
        <p:spPr>
          <a:xfrm>
            <a:off x="4347070" y="3990100"/>
            <a:ext cx="435934" cy="414670"/>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03708D8C-888B-3F03-4D5D-9A5B2AFB8C69}"/>
              </a:ext>
            </a:extLst>
          </p:cNvPr>
          <p:cNvSpPr/>
          <p:nvPr/>
        </p:nvSpPr>
        <p:spPr>
          <a:xfrm rot="10800000">
            <a:off x="4362086" y="4446496"/>
            <a:ext cx="435934" cy="414670"/>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18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852A39-16CA-7EC2-CA82-1FC0E9934FB6}"/>
              </a:ext>
            </a:extLst>
          </p:cNvPr>
          <p:cNvSpPr>
            <a:spLocks noGrp="1"/>
          </p:cNvSpPr>
          <p:nvPr>
            <p:ph type="body" sz="quarter" idx="12"/>
          </p:nvPr>
        </p:nvSpPr>
        <p:spPr>
          <a:xfrm>
            <a:off x="255027" y="64421"/>
            <a:ext cx="8629184" cy="1029903"/>
          </a:xfrm>
        </p:spPr>
        <p:txBody>
          <a:bodyPr/>
          <a:lstStyle/>
          <a:p>
            <a:r>
              <a:rPr lang="en-GB" dirty="0"/>
              <a:t>Valuing SEND </a:t>
            </a:r>
            <a:r>
              <a:rPr lang="en-GB">
                <a:solidFill>
                  <a:schemeClr val="bg2"/>
                </a:solidFill>
              </a:rPr>
              <a:t>|</a:t>
            </a:r>
            <a:r>
              <a:rPr lang="en-GB"/>
              <a:t> </a:t>
            </a:r>
            <a:r>
              <a:rPr lang="en-GB" b="0"/>
              <a:t>A </a:t>
            </a:r>
            <a:r>
              <a:rPr lang="en-GB" b="0" dirty="0"/>
              <a:t>co-ordinated approach</a:t>
            </a:r>
          </a:p>
        </p:txBody>
      </p:sp>
      <p:sp>
        <p:nvSpPr>
          <p:cNvPr id="4" name="Slide Number Placeholder 3">
            <a:extLst>
              <a:ext uri="{FF2B5EF4-FFF2-40B4-BE49-F238E27FC236}">
                <a16:creationId xmlns:a16="http://schemas.microsoft.com/office/drawing/2014/main" id="{C2A85F1A-7F34-DED2-1EA4-D5166C5708EF}"/>
              </a:ext>
            </a:extLst>
          </p:cNvPr>
          <p:cNvSpPr>
            <a:spLocks noGrp="1"/>
          </p:cNvSpPr>
          <p:nvPr>
            <p:ph type="sldNum" sz="quarter" idx="4"/>
          </p:nvPr>
        </p:nvSpPr>
        <p:spPr/>
        <p:txBody>
          <a:bodyPr/>
          <a:lstStyle/>
          <a:p>
            <a:fld id="{7D49D35B-8507-4F9E-B2A3-D8186590A057}" type="slidenum">
              <a:rPr lang="en-GB" smtClean="0"/>
              <a:t>36</a:t>
            </a:fld>
            <a:endParaRPr lang="en-GB"/>
          </a:p>
        </p:txBody>
      </p:sp>
      <p:graphicFrame>
        <p:nvGraphicFramePr>
          <p:cNvPr id="15" name="Diagram 14">
            <a:extLst>
              <a:ext uri="{FF2B5EF4-FFF2-40B4-BE49-F238E27FC236}">
                <a16:creationId xmlns:a16="http://schemas.microsoft.com/office/drawing/2014/main" id="{55EDFD99-4B96-4C9A-5AE4-C76972D0B046}"/>
              </a:ext>
            </a:extLst>
          </p:cNvPr>
          <p:cNvGraphicFramePr/>
          <p:nvPr>
            <p:extLst>
              <p:ext uri="{D42A27DB-BD31-4B8C-83A1-F6EECF244321}">
                <p14:modId xmlns:p14="http://schemas.microsoft.com/office/powerpoint/2010/main" val="1131944052"/>
              </p:ext>
            </p:extLst>
          </p:nvPr>
        </p:nvGraphicFramePr>
        <p:xfrm>
          <a:off x="771277" y="1033671"/>
          <a:ext cx="7537835" cy="50411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7440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EB230DC-28DC-40E9-4AF1-4E2188860BCC}"/>
              </a:ext>
            </a:extLst>
          </p:cNvPr>
          <p:cNvSpPr>
            <a:spLocks noGrp="1"/>
          </p:cNvSpPr>
          <p:nvPr>
            <p:ph type="body" sz="quarter" idx="12"/>
          </p:nvPr>
        </p:nvSpPr>
        <p:spPr/>
        <p:txBody>
          <a:bodyPr/>
          <a:lstStyle/>
          <a:p>
            <a:r>
              <a:rPr lang="en-GB"/>
              <a:t>Valuing SEND | </a:t>
            </a:r>
            <a:r>
              <a:rPr lang="en-US"/>
              <a:t>Reports</a:t>
            </a:r>
            <a:endParaRPr lang="en-GB">
              <a:solidFill>
                <a:srgbClr val="8D9526"/>
              </a:solidFill>
            </a:endParaRPr>
          </a:p>
        </p:txBody>
      </p:sp>
      <p:pic>
        <p:nvPicPr>
          <p:cNvPr id="9" name="Picture 8">
            <a:extLst>
              <a:ext uri="{FF2B5EF4-FFF2-40B4-BE49-F238E27FC236}">
                <a16:creationId xmlns:a16="http://schemas.microsoft.com/office/drawing/2014/main" id="{891E7BDE-6FF5-FED7-CDC9-980BD77CE56D}"/>
              </a:ext>
            </a:extLst>
          </p:cNvPr>
          <p:cNvPicPr>
            <a:picLocks noChangeAspect="1"/>
          </p:cNvPicPr>
          <p:nvPr/>
        </p:nvPicPr>
        <p:blipFill rotWithShape="1">
          <a:blip r:embed="rId3"/>
          <a:srcRect r="40419" b="88308"/>
          <a:stretch/>
        </p:blipFill>
        <p:spPr>
          <a:xfrm>
            <a:off x="403320" y="1651007"/>
            <a:ext cx="4419600" cy="450424"/>
          </a:xfrm>
          <a:prstGeom prst="rect">
            <a:avLst/>
          </a:prstGeom>
        </p:spPr>
      </p:pic>
      <p:pic>
        <p:nvPicPr>
          <p:cNvPr id="13" name="Picture 12">
            <a:extLst>
              <a:ext uri="{FF2B5EF4-FFF2-40B4-BE49-F238E27FC236}">
                <a16:creationId xmlns:a16="http://schemas.microsoft.com/office/drawing/2014/main" id="{3C8571AE-1071-56DF-9B35-772AF7E34608}"/>
              </a:ext>
            </a:extLst>
          </p:cNvPr>
          <p:cNvPicPr>
            <a:picLocks noChangeAspect="1"/>
          </p:cNvPicPr>
          <p:nvPr/>
        </p:nvPicPr>
        <p:blipFill rotWithShape="1">
          <a:blip r:embed="rId4"/>
          <a:srcRect l="1640" t="4580" r="3142"/>
          <a:stretch/>
        </p:blipFill>
        <p:spPr>
          <a:xfrm>
            <a:off x="161925" y="2252221"/>
            <a:ext cx="4902391" cy="3152957"/>
          </a:xfrm>
          <a:prstGeom prst="rect">
            <a:avLst/>
          </a:prstGeom>
        </p:spPr>
      </p:pic>
      <p:sp>
        <p:nvSpPr>
          <p:cNvPr id="6" name="TextBox 5">
            <a:extLst>
              <a:ext uri="{FF2B5EF4-FFF2-40B4-BE49-F238E27FC236}">
                <a16:creationId xmlns:a16="http://schemas.microsoft.com/office/drawing/2014/main" id="{563BF46B-5748-94DB-69ED-33A8F5CFA4DF}"/>
              </a:ext>
            </a:extLst>
          </p:cNvPr>
          <p:cNvSpPr txBox="1"/>
          <p:nvPr/>
        </p:nvSpPr>
        <p:spPr>
          <a:xfrm>
            <a:off x="5213444" y="1255221"/>
            <a:ext cx="3768631" cy="4603953"/>
          </a:xfrm>
          <a:prstGeom prst="rect">
            <a:avLst/>
          </a:prstGeom>
          <a:solidFill>
            <a:schemeClr val="tx2">
              <a:lumMod val="20000"/>
              <a:lumOff val="80000"/>
            </a:schemeClr>
          </a:solidFill>
          <a:ln>
            <a:solidFill>
              <a:schemeClr val="tx2">
                <a:lumMod val="20000"/>
                <a:lumOff val="80000"/>
              </a:schemeClr>
            </a:solidFill>
          </a:ln>
        </p:spPr>
        <p:txBody>
          <a:bodyPr wrap="square" lIns="91440" tIns="45720" rIns="91440" bIns="45720" anchor="t">
            <a:spAutoFit/>
          </a:bodyPr>
          <a:lstStyle/>
          <a:p>
            <a:pPr marL="342900" indent="-342900">
              <a:lnSpc>
                <a:spcPct val="107000"/>
              </a:lnSpc>
              <a:spcAft>
                <a:spcPts val="800"/>
              </a:spcAft>
              <a:buClr>
                <a:schemeClr val="accent1"/>
              </a:buClr>
              <a:buFont typeface="Arial" panose="020B0604020202020204" pitchFamily="34" charset="0"/>
              <a:buChar char="•"/>
            </a:pPr>
            <a:r>
              <a:rPr lang="en-GB" sz="1600">
                <a:effectLst/>
                <a:ea typeface="Calibri" panose="020F0502020204030204" pitchFamily="34" charset="0"/>
                <a:cs typeface="Times New Roman" panose="02020603050405020304" pitchFamily="18" charset="0"/>
              </a:rPr>
              <a:t>On the reports page, you can generate a report with </a:t>
            </a:r>
            <a:r>
              <a:rPr lang="en-GB" sz="1600">
                <a:ea typeface="Calibri" panose="020F0502020204030204" pitchFamily="34" charset="0"/>
                <a:cs typeface="Times New Roman" panose="02020603050405020304" pitchFamily="18" charset="0"/>
              </a:rPr>
              <a:t>Valuing SEND </a:t>
            </a:r>
            <a:r>
              <a:rPr lang="en-GB" sz="1600">
                <a:effectLst/>
                <a:ea typeface="Calibri" panose="020F0502020204030204" pitchFamily="34" charset="0"/>
                <a:cs typeface="Times New Roman" panose="02020603050405020304" pitchFamily="18" charset="0"/>
              </a:rPr>
              <a:t>findings from your particular setting.</a:t>
            </a:r>
          </a:p>
          <a:p>
            <a:pPr marL="342900" indent="-342900">
              <a:lnSpc>
                <a:spcPct val="107000"/>
              </a:lnSpc>
              <a:spcAft>
                <a:spcPts val="800"/>
              </a:spcAft>
              <a:buClr>
                <a:schemeClr val="accent1"/>
              </a:buClr>
              <a:buFont typeface="Arial" panose="020B0604020202020204" pitchFamily="34" charset="0"/>
              <a:buChar char="•"/>
            </a:pPr>
            <a:r>
              <a:rPr lang="en-GB" sz="1600">
                <a:ea typeface="Calibri" panose="020F0502020204030204" pitchFamily="34" charset="0"/>
                <a:cs typeface="Times New Roman" panose="02020603050405020304" pitchFamily="18" charset="0"/>
              </a:rPr>
              <a:t>The charts show a rating chart, overview of needs, need met by setting readiness and home confidence.</a:t>
            </a:r>
          </a:p>
          <a:p>
            <a:pPr marL="342900" indent="-342900">
              <a:lnSpc>
                <a:spcPct val="107000"/>
              </a:lnSpc>
              <a:spcAft>
                <a:spcPts val="800"/>
              </a:spcAft>
              <a:buClr>
                <a:schemeClr val="accent1"/>
              </a:buClr>
              <a:buFont typeface="Arial" panose="020B0604020202020204" pitchFamily="34" charset="0"/>
              <a:buChar char="•"/>
            </a:pPr>
            <a:r>
              <a:rPr lang="en-GB" sz="1600">
                <a:ea typeface="Calibri" panose="020F0502020204030204" pitchFamily="34" charset="0"/>
                <a:cs typeface="Times New Roman" panose="02020603050405020304" pitchFamily="18" charset="0"/>
              </a:rPr>
              <a:t>These highlight where needs are within your setting (in this example, you can see that independence is where the setting could focus on to meet needs).</a:t>
            </a:r>
          </a:p>
          <a:p>
            <a:pPr marL="342900" indent="-342900">
              <a:lnSpc>
                <a:spcPct val="107000"/>
              </a:lnSpc>
              <a:spcAft>
                <a:spcPts val="800"/>
              </a:spcAft>
              <a:buClr>
                <a:schemeClr val="accent1"/>
              </a:buClr>
              <a:buFont typeface="Arial" panose="020B0604020202020204" pitchFamily="34" charset="0"/>
              <a:buChar char="•"/>
            </a:pPr>
            <a:r>
              <a:rPr lang="en-GB" sz="1600">
                <a:effectLst/>
                <a:ea typeface="Calibri" panose="020F0502020204030204" pitchFamily="34" charset="0"/>
                <a:cs typeface="Times New Roman" panose="02020603050405020304" pitchFamily="18" charset="0"/>
              </a:rPr>
              <a:t>These charts can be used by you and your colleagues to talk through VSEND, understanding where there are gaps in provision and where families might need more support.</a:t>
            </a:r>
          </a:p>
        </p:txBody>
      </p:sp>
    </p:spTree>
    <p:extLst>
      <p:ext uri="{BB962C8B-B14F-4D97-AF65-F5344CB8AC3E}">
        <p14:creationId xmlns:p14="http://schemas.microsoft.com/office/powerpoint/2010/main" val="1038132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4C30974-9093-4FFB-B826-EE50A97985B4}"/>
              </a:ext>
            </a:extLst>
          </p:cNvPr>
          <p:cNvSpPr>
            <a:spLocks noGrp="1"/>
          </p:cNvSpPr>
          <p:nvPr>
            <p:ph type="body" sz="quarter" idx="12"/>
          </p:nvPr>
        </p:nvSpPr>
        <p:spPr>
          <a:xfrm>
            <a:off x="271604" y="0"/>
            <a:ext cx="8637006" cy="1023042"/>
          </a:xfrm>
        </p:spPr>
        <p:txBody>
          <a:bodyPr/>
          <a:lstStyle/>
          <a:p>
            <a:r>
              <a:rPr lang="en-GB"/>
              <a:t>Valuing SEND </a:t>
            </a:r>
            <a:r>
              <a:rPr lang="en-GB">
                <a:solidFill>
                  <a:schemeClr val="bg2"/>
                </a:solidFill>
              </a:rPr>
              <a:t>| </a:t>
            </a:r>
            <a:r>
              <a:rPr lang="en-GB" b="0"/>
              <a:t>The bigger picture</a:t>
            </a:r>
          </a:p>
        </p:txBody>
      </p:sp>
      <p:sp>
        <p:nvSpPr>
          <p:cNvPr id="6" name="Text Placeholder 5">
            <a:extLst>
              <a:ext uri="{FF2B5EF4-FFF2-40B4-BE49-F238E27FC236}">
                <a16:creationId xmlns:a16="http://schemas.microsoft.com/office/drawing/2014/main" id="{16F8B824-A745-4298-896A-B20B029D3475}"/>
              </a:ext>
            </a:extLst>
          </p:cNvPr>
          <p:cNvSpPr>
            <a:spLocks noGrp="1"/>
          </p:cNvSpPr>
          <p:nvPr>
            <p:ph type="body" sz="quarter" idx="14"/>
          </p:nvPr>
        </p:nvSpPr>
        <p:spPr>
          <a:xfrm>
            <a:off x="485775" y="1720736"/>
            <a:ext cx="8126611" cy="4218152"/>
          </a:xfrm>
        </p:spPr>
        <p:txBody>
          <a:bodyPr/>
          <a:lstStyle/>
          <a:p>
            <a:endParaRPr lang="en-GB" sz="1600" dirty="0"/>
          </a:p>
          <a:p>
            <a:endParaRPr lang="en-GB" sz="1600" dirty="0"/>
          </a:p>
        </p:txBody>
      </p:sp>
      <p:sp>
        <p:nvSpPr>
          <p:cNvPr id="4" name="TextBox 3">
            <a:extLst>
              <a:ext uri="{FF2B5EF4-FFF2-40B4-BE49-F238E27FC236}">
                <a16:creationId xmlns:a16="http://schemas.microsoft.com/office/drawing/2014/main" id="{06C76CFD-7BC8-4B7B-8C42-82C1B493DD51}"/>
              </a:ext>
            </a:extLst>
          </p:cNvPr>
          <p:cNvSpPr txBox="1"/>
          <p:nvPr/>
        </p:nvSpPr>
        <p:spPr>
          <a:xfrm>
            <a:off x="271605" y="2077936"/>
            <a:ext cx="8637005" cy="923330"/>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29676"/>
                </a:solidFill>
                <a:effectLst/>
                <a:uLnTx/>
                <a:uFillTx/>
                <a:latin typeface="Calibri" panose="020F0502020204030204"/>
                <a:ea typeface="+mn-ea"/>
                <a:cs typeface="+mn-cs"/>
              </a:rPr>
              <a:t>When Valuing SEND is being used on a large scale, by all schools and settings within a locality, it can be used for strategic commissioning.</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solidFill>
                  <a:srgbClr val="029676"/>
                </a:solidFill>
                <a:latin typeface="Calibri" panose="020F0502020204030204"/>
              </a:rPr>
              <a:t>We hope that the w</a:t>
            </a:r>
            <a:r>
              <a:rPr kumimoji="0" lang="en-GB" sz="1800" b="0" i="0" u="none" strike="noStrike" kern="1200" cap="none" spc="0" normalizeH="0" baseline="0" noProof="0" dirty="0" err="1">
                <a:ln>
                  <a:noFill/>
                </a:ln>
                <a:solidFill>
                  <a:srgbClr val="029676"/>
                </a:solidFill>
                <a:effectLst/>
                <a:uLnTx/>
                <a:uFillTx/>
                <a:latin typeface="Calibri" panose="020F0502020204030204"/>
                <a:ea typeface="+mn-ea"/>
                <a:cs typeface="+mn-cs"/>
              </a:rPr>
              <a:t>idespread</a:t>
            </a:r>
            <a:r>
              <a:rPr kumimoji="0" lang="en-GB" sz="1800" b="0" i="0" u="none" strike="noStrike" kern="1200" cap="none" spc="0" normalizeH="0" baseline="0" noProof="0" dirty="0">
                <a:ln>
                  <a:noFill/>
                </a:ln>
                <a:solidFill>
                  <a:srgbClr val="029676"/>
                </a:solidFill>
                <a:effectLst/>
                <a:uLnTx/>
                <a:uFillTx/>
                <a:latin typeface="Calibri" panose="020F0502020204030204"/>
                <a:ea typeface="+mn-ea"/>
                <a:cs typeface="+mn-cs"/>
              </a:rPr>
              <a:t> use of Valuing SEND can:</a:t>
            </a:r>
          </a:p>
        </p:txBody>
      </p:sp>
      <p:sp>
        <p:nvSpPr>
          <p:cNvPr id="3" name="Rectangle 2">
            <a:extLst>
              <a:ext uri="{FF2B5EF4-FFF2-40B4-BE49-F238E27FC236}">
                <a16:creationId xmlns:a16="http://schemas.microsoft.com/office/drawing/2014/main" id="{7961A6F4-BDF5-4471-ACBA-8CCF51AF2E2A}"/>
              </a:ext>
            </a:extLst>
          </p:cNvPr>
          <p:cNvSpPr/>
          <p:nvPr/>
        </p:nvSpPr>
        <p:spPr>
          <a:xfrm>
            <a:off x="0" y="1035244"/>
            <a:ext cx="9144000" cy="10230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29676"/>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b="1" dirty="0">
              <a:solidFill>
                <a:srgbClr val="029676"/>
              </a:solidFill>
              <a:latin typeface="Calibri" panose="020F0502020204030204"/>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29676"/>
                </a:solidFill>
                <a:effectLst/>
                <a:uLnTx/>
                <a:uFillTx/>
                <a:latin typeface="Calibri" panose="020F0502020204030204"/>
                <a:ea typeface="+mn-ea"/>
                <a:cs typeface="+mn-cs"/>
              </a:rPr>
              <a:t>LA locality level</a:t>
            </a:r>
          </a:p>
        </p:txBody>
      </p:sp>
      <p:pic>
        <p:nvPicPr>
          <p:cNvPr id="7" name="Graphic 6" descr="Map with pin with solid fill">
            <a:extLst>
              <a:ext uri="{FF2B5EF4-FFF2-40B4-BE49-F238E27FC236}">
                <a16:creationId xmlns:a16="http://schemas.microsoft.com/office/drawing/2014/main" id="{3F87C5FD-73CA-977C-39CD-9F1E36726506}"/>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4206456" y="976305"/>
            <a:ext cx="767301" cy="767301"/>
          </a:xfrm>
          <a:prstGeom prst="rect">
            <a:avLst/>
          </a:prstGeom>
        </p:spPr>
      </p:pic>
      <p:graphicFrame>
        <p:nvGraphicFramePr>
          <p:cNvPr id="8" name="Diagram 7">
            <a:extLst>
              <a:ext uri="{FF2B5EF4-FFF2-40B4-BE49-F238E27FC236}">
                <a16:creationId xmlns:a16="http://schemas.microsoft.com/office/drawing/2014/main" id="{8483FE17-88EA-E3F3-B58A-1FF1BB8E44BD}"/>
              </a:ext>
            </a:extLst>
          </p:cNvPr>
          <p:cNvGraphicFramePr/>
          <p:nvPr>
            <p:extLst>
              <p:ext uri="{D42A27DB-BD31-4B8C-83A1-F6EECF244321}">
                <p14:modId xmlns:p14="http://schemas.microsoft.com/office/powerpoint/2010/main" val="3927099907"/>
              </p:ext>
            </p:extLst>
          </p:nvPr>
        </p:nvGraphicFramePr>
        <p:xfrm>
          <a:off x="-45839" y="3080843"/>
          <a:ext cx="4439478" cy="285804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17" name="Diagram 16">
            <a:extLst>
              <a:ext uri="{FF2B5EF4-FFF2-40B4-BE49-F238E27FC236}">
                <a16:creationId xmlns:a16="http://schemas.microsoft.com/office/drawing/2014/main" id="{21082BB8-8ED7-68E9-CA7B-F9AFC7744DD7}"/>
              </a:ext>
            </a:extLst>
          </p:cNvPr>
          <p:cNvGraphicFramePr/>
          <p:nvPr>
            <p:extLst>
              <p:ext uri="{D42A27DB-BD31-4B8C-83A1-F6EECF244321}">
                <p14:modId xmlns:p14="http://schemas.microsoft.com/office/powerpoint/2010/main" val="888652884"/>
              </p:ext>
            </p:extLst>
          </p:nvPr>
        </p:nvGraphicFramePr>
        <p:xfrm>
          <a:off x="3899333" y="3080843"/>
          <a:ext cx="4439478" cy="2858045"/>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4127828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1475066-A6D9-49AD-BA0A-305387B5EFA4}"/>
              </a:ext>
            </a:extLst>
          </p:cNvPr>
          <p:cNvSpPr>
            <a:spLocks noGrp="1"/>
          </p:cNvSpPr>
          <p:nvPr>
            <p:ph type="body" sz="quarter" idx="12"/>
          </p:nvPr>
        </p:nvSpPr>
        <p:spPr>
          <a:xfrm>
            <a:off x="510139" y="82193"/>
            <a:ext cx="8047271" cy="897024"/>
          </a:xfrm>
          <a:solidFill>
            <a:schemeClr val="bg1"/>
          </a:solidFill>
        </p:spPr>
        <p:txBody>
          <a:bodyPr>
            <a:normAutofit/>
          </a:bodyPr>
          <a:lstStyle/>
          <a:p>
            <a:r>
              <a:rPr lang="en-GB" sz="3400"/>
              <a:t>Further Support </a:t>
            </a:r>
            <a:r>
              <a:rPr lang="en-GB" sz="3400">
                <a:solidFill>
                  <a:schemeClr val="bg2"/>
                </a:solidFill>
              </a:rPr>
              <a:t>| </a:t>
            </a:r>
            <a:r>
              <a:rPr lang="en-US" sz="3400" b="0">
                <a:cs typeface="Gill Sans MT"/>
              </a:rPr>
              <a:t>Resources</a:t>
            </a:r>
            <a:endParaRPr lang="en-GB" sz="3400" b="0"/>
          </a:p>
        </p:txBody>
      </p:sp>
      <p:sp>
        <p:nvSpPr>
          <p:cNvPr id="3" name="Footer Placeholder 2">
            <a:extLst>
              <a:ext uri="{FF2B5EF4-FFF2-40B4-BE49-F238E27FC236}">
                <a16:creationId xmlns:a16="http://schemas.microsoft.com/office/drawing/2014/main" id="{345BCEA8-CE59-428C-8C2D-F7AC67AF67AC}"/>
              </a:ext>
            </a:extLst>
          </p:cNvPr>
          <p:cNvSpPr>
            <a:spLocks noGrp="1"/>
          </p:cNvSpPr>
          <p:nvPr>
            <p:ph type="ftr" sz="quarter" idx="4294967295"/>
          </p:nvPr>
        </p:nvSpPr>
        <p:spPr>
          <a:xfrm>
            <a:off x="0" y="0"/>
            <a:ext cx="0" cy="0"/>
          </a:xfrm>
        </p:spPr>
        <p:txBody>
          <a:bodyPr/>
          <a:lstStyle/>
          <a:p>
            <a:endParaRPr lang="en-US">
              <a:solidFill>
                <a:schemeClr val="bg1"/>
              </a:solidFill>
            </a:endParaRPr>
          </a:p>
        </p:txBody>
      </p:sp>
      <p:sp>
        <p:nvSpPr>
          <p:cNvPr id="6" name="TextBox 5">
            <a:extLst>
              <a:ext uri="{FF2B5EF4-FFF2-40B4-BE49-F238E27FC236}">
                <a16:creationId xmlns:a16="http://schemas.microsoft.com/office/drawing/2014/main" id="{1BAB3ECD-0831-46A7-ACE8-63F5E8747211}"/>
              </a:ext>
            </a:extLst>
          </p:cNvPr>
          <p:cNvSpPr txBox="1"/>
          <p:nvPr/>
        </p:nvSpPr>
        <p:spPr>
          <a:xfrm>
            <a:off x="444103" y="974685"/>
            <a:ext cx="8255794" cy="2677656"/>
          </a:xfrm>
          <a:prstGeom prst="rect">
            <a:avLst/>
          </a:prstGeom>
          <a:noFill/>
        </p:spPr>
        <p:txBody>
          <a:bodyPr wrap="square" lIns="91440" tIns="45720" rIns="91440" bIns="45720" anchor="t">
            <a:spAutoFit/>
          </a:bodyPr>
          <a:lstStyle/>
          <a:p>
            <a:pPr>
              <a:buClr>
                <a:schemeClr val="accent4"/>
              </a:buClr>
            </a:pPr>
            <a:endParaRPr lang="en-GB" sz="1600">
              <a:solidFill>
                <a:schemeClr val="accent4"/>
              </a:solidFill>
            </a:endParaRPr>
          </a:p>
          <a:p>
            <a:pPr>
              <a:buClr>
                <a:schemeClr val="accent4"/>
              </a:buClr>
            </a:pPr>
            <a:r>
              <a:rPr lang="en-GB"/>
              <a:t>After this Valuing SEND training, </a:t>
            </a:r>
            <a:r>
              <a:rPr lang="en-GB" dirty="0"/>
              <a:t>you</a:t>
            </a:r>
            <a:r>
              <a:rPr lang="en-GB"/>
              <a:t> will receive the slides from the training and a link to the Grid page containing Valuing SEND resources that have been developed to support those completing the Valuing SEND digital tool. The resources include the following:</a:t>
            </a:r>
            <a:endParaRPr lang="en-GB" sz="1600"/>
          </a:p>
          <a:p>
            <a:pPr marL="285750" indent="-285750">
              <a:buClr>
                <a:schemeClr val="accent4"/>
              </a:buClr>
              <a:buFont typeface="Arial" panose="020B0604020202020204" pitchFamily="34" charset="0"/>
              <a:buChar char="•"/>
            </a:pPr>
            <a:endParaRPr lang="en-GB" sz="1600">
              <a:solidFill>
                <a:schemeClr val="accent4"/>
              </a:solidFill>
            </a:endParaRPr>
          </a:p>
          <a:p>
            <a:pPr marL="285750" indent="-285750">
              <a:buClr>
                <a:schemeClr val="accent4"/>
              </a:buClr>
              <a:buFont typeface="Arial" panose="020B0604020202020204" pitchFamily="34" charset="0"/>
              <a:buChar char="•"/>
            </a:pPr>
            <a:endParaRPr lang="en-GB" sz="1600">
              <a:solidFill>
                <a:schemeClr val="accent4"/>
              </a:solidFill>
            </a:endParaRPr>
          </a:p>
          <a:p>
            <a:pPr marL="285750" indent="-285750">
              <a:buClr>
                <a:schemeClr val="accent4"/>
              </a:buClr>
              <a:buFont typeface="Arial" panose="020B0604020202020204" pitchFamily="34" charset="0"/>
              <a:buChar char="•"/>
            </a:pPr>
            <a:endParaRPr lang="en-GB" sz="1600">
              <a:solidFill>
                <a:schemeClr val="accent4"/>
              </a:solidFill>
            </a:endParaRPr>
          </a:p>
          <a:p>
            <a:pPr marL="285750" indent="-285750">
              <a:buClr>
                <a:schemeClr val="accent4"/>
              </a:buClr>
              <a:buFont typeface="Arial" panose="020B0604020202020204" pitchFamily="34" charset="0"/>
              <a:buChar char="•"/>
            </a:pPr>
            <a:endParaRPr lang="en-GB" sz="1600">
              <a:solidFill>
                <a:schemeClr val="accent4"/>
              </a:solidFill>
            </a:endParaRPr>
          </a:p>
          <a:p>
            <a:pPr marL="285750" indent="-285750">
              <a:buClr>
                <a:schemeClr val="accent4"/>
              </a:buClr>
              <a:buFont typeface="Arial" panose="020B0604020202020204" pitchFamily="34" charset="0"/>
              <a:buChar char="•"/>
            </a:pPr>
            <a:endParaRPr lang="en-GB" sz="1600">
              <a:solidFill>
                <a:schemeClr val="accent4"/>
              </a:solidFill>
            </a:endParaRPr>
          </a:p>
        </p:txBody>
      </p:sp>
      <p:sp>
        <p:nvSpPr>
          <p:cNvPr id="10" name="Rectangle: Rounded Corners 9">
            <a:extLst>
              <a:ext uri="{FF2B5EF4-FFF2-40B4-BE49-F238E27FC236}">
                <a16:creationId xmlns:a16="http://schemas.microsoft.com/office/drawing/2014/main" id="{38178347-9267-4D4B-994A-D2F045C093C3}"/>
              </a:ext>
            </a:extLst>
          </p:cNvPr>
          <p:cNvSpPr/>
          <p:nvPr/>
        </p:nvSpPr>
        <p:spPr>
          <a:xfrm>
            <a:off x="510139" y="2467031"/>
            <a:ext cx="2466776" cy="1422400"/>
          </a:xfrm>
          <a:prstGeom prst="roundRect">
            <a:avLst/>
          </a:prstGeom>
          <a:solidFill>
            <a:schemeClr val="tx2"/>
          </a:solidFill>
          <a:ln>
            <a:solidFill>
              <a:schemeClr val="tx2"/>
            </a:solid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GB"/>
              <a:t>Step-by-step guide to completing the Valuing SEND Digital Tool </a:t>
            </a:r>
          </a:p>
        </p:txBody>
      </p:sp>
      <p:sp>
        <p:nvSpPr>
          <p:cNvPr id="11" name="Rectangle: Rounded Corners 10">
            <a:extLst>
              <a:ext uri="{FF2B5EF4-FFF2-40B4-BE49-F238E27FC236}">
                <a16:creationId xmlns:a16="http://schemas.microsoft.com/office/drawing/2014/main" id="{6B3C74C1-5531-4C96-BBFD-3D50FE74DB3D}"/>
              </a:ext>
            </a:extLst>
          </p:cNvPr>
          <p:cNvSpPr/>
          <p:nvPr/>
        </p:nvSpPr>
        <p:spPr>
          <a:xfrm>
            <a:off x="3187666" y="2481322"/>
            <a:ext cx="2240445" cy="1422400"/>
          </a:xfrm>
          <a:prstGeom prst="roundRect">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a:t>Instructional videos on completing the Valuing SEND Digital Tool</a:t>
            </a:r>
          </a:p>
        </p:txBody>
      </p:sp>
      <p:sp>
        <p:nvSpPr>
          <p:cNvPr id="2" name="Rectangle: Rounded Corners 9">
            <a:extLst>
              <a:ext uri="{FF2B5EF4-FFF2-40B4-BE49-F238E27FC236}">
                <a16:creationId xmlns:a16="http://schemas.microsoft.com/office/drawing/2014/main" id="{37FE84B8-FD27-6B9E-79D1-52810884EA07}"/>
              </a:ext>
            </a:extLst>
          </p:cNvPr>
          <p:cNvSpPr/>
          <p:nvPr/>
        </p:nvSpPr>
        <p:spPr>
          <a:xfrm>
            <a:off x="5638862" y="2481322"/>
            <a:ext cx="2466776" cy="1422400"/>
          </a:xfrm>
          <a:prstGeom prst="roundRect">
            <a:avLst/>
          </a:prstGeom>
          <a:solidFill>
            <a:schemeClr val="tx2"/>
          </a:solidFill>
          <a:ln>
            <a:solidFill>
              <a:schemeClr val="tx2"/>
            </a:solid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GB"/>
              <a:t>Training slides and printable document with domain prompts</a:t>
            </a:r>
          </a:p>
        </p:txBody>
      </p:sp>
      <p:sp>
        <p:nvSpPr>
          <p:cNvPr id="5" name="TextBox 4">
            <a:extLst>
              <a:ext uri="{FF2B5EF4-FFF2-40B4-BE49-F238E27FC236}">
                <a16:creationId xmlns:a16="http://schemas.microsoft.com/office/drawing/2014/main" id="{37B466A4-4575-4690-DA73-24B133C80EA5}"/>
              </a:ext>
            </a:extLst>
          </p:cNvPr>
          <p:cNvSpPr txBox="1"/>
          <p:nvPr/>
        </p:nvSpPr>
        <p:spPr>
          <a:xfrm>
            <a:off x="1818167" y="4306186"/>
            <a:ext cx="5784112" cy="923330"/>
          </a:xfrm>
          <a:prstGeom prst="rect">
            <a:avLst/>
          </a:prstGeom>
          <a:noFill/>
        </p:spPr>
        <p:txBody>
          <a:bodyPr wrap="square" rtlCol="0">
            <a:spAutoFit/>
          </a:bodyPr>
          <a:lstStyle/>
          <a:p>
            <a:r>
              <a:rPr lang="en-GB" b="1"/>
              <a:t>VSEND Page on the Grid</a:t>
            </a:r>
            <a:r>
              <a:rPr lang="en-GB"/>
              <a:t>: </a:t>
            </a:r>
            <a:r>
              <a:rPr lang="en-GB" u="sng">
                <a:effectLst/>
                <a:latin typeface="Calibri" panose="020F0502020204030204" pitchFamily="34" charset="0"/>
                <a:ea typeface="Calibri" panose="020F0502020204030204" pitchFamily="34" charset="0"/>
                <a:hlinkClick r:id="rId3">
                  <a:extLst>
                    <a:ext uri="{A12FA001-AC4F-418D-AE19-62706E023703}">
                      <ahyp:hlinkClr xmlns:ahyp="http://schemas.microsoft.com/office/drawing/2018/hyperlinkcolor" xmlns="" val="tx"/>
                    </a:ext>
                  </a:extLst>
                </a:hlinkClick>
              </a:rPr>
              <a:t>https://thegrid.org.uk/send-and-additional-needs/hertfordshire-valuing-send-training-vsend</a:t>
            </a:r>
            <a:r>
              <a:rPr lang="en-GB" u="sng">
                <a:effectLst/>
                <a:latin typeface="Calibri" panose="020F0502020204030204" pitchFamily="34" charset="0"/>
                <a:ea typeface="Calibri" panose="020F0502020204030204" pitchFamily="34" charset="0"/>
              </a:rPr>
              <a:t> </a:t>
            </a:r>
            <a:endParaRPr lang="en-GB">
              <a:effectLst/>
              <a:latin typeface="Calibri" panose="020F0502020204030204" pitchFamily="34" charset="0"/>
              <a:ea typeface="Calibri" panose="020F0502020204030204" pitchFamily="34" charset="0"/>
            </a:endParaRPr>
          </a:p>
          <a:p>
            <a:endParaRPr lang="en-GB"/>
          </a:p>
        </p:txBody>
      </p:sp>
    </p:spTree>
    <p:extLst>
      <p:ext uri="{BB962C8B-B14F-4D97-AF65-F5344CB8AC3E}">
        <p14:creationId xmlns:p14="http://schemas.microsoft.com/office/powerpoint/2010/main" val="2509265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6DC20E5-5F7F-90EE-94F4-5690918D9B45}"/>
              </a:ext>
            </a:extLst>
          </p:cNvPr>
          <p:cNvSpPr>
            <a:spLocks noGrp="1"/>
          </p:cNvSpPr>
          <p:nvPr>
            <p:ph type="body" sz="quarter" idx="12"/>
          </p:nvPr>
        </p:nvSpPr>
        <p:spPr/>
        <p:txBody>
          <a:bodyPr/>
          <a:lstStyle/>
          <a:p>
            <a:r>
              <a:rPr lang="en-GB" dirty="0"/>
              <a:t>Bear in mind…</a:t>
            </a:r>
          </a:p>
        </p:txBody>
      </p:sp>
      <p:sp>
        <p:nvSpPr>
          <p:cNvPr id="3" name="Text Placeholder 2">
            <a:extLst>
              <a:ext uri="{FF2B5EF4-FFF2-40B4-BE49-F238E27FC236}">
                <a16:creationId xmlns:a16="http://schemas.microsoft.com/office/drawing/2014/main" id="{729F4FFD-B192-7D54-51FD-B966D754FFA3}"/>
              </a:ext>
            </a:extLst>
          </p:cNvPr>
          <p:cNvSpPr>
            <a:spLocks noGrp="1"/>
          </p:cNvSpPr>
          <p:nvPr>
            <p:ph type="body" sz="quarter" idx="14"/>
          </p:nvPr>
        </p:nvSpPr>
        <p:spPr>
          <a:xfrm>
            <a:off x="930303" y="1362928"/>
            <a:ext cx="6854024" cy="3201122"/>
          </a:xfrm>
        </p:spPr>
        <p:txBody>
          <a:bodyPr/>
          <a:lstStyle/>
          <a:p>
            <a:pPr marL="342900" indent="-342900">
              <a:buFont typeface="Arial" panose="020B0604020202020204" pitchFamily="34" charset="0"/>
              <a:buChar char="•"/>
            </a:pPr>
            <a:r>
              <a:rPr lang="en-GB" dirty="0"/>
              <a:t>VSEND is new to everyone – we’re in the rollout stage! We are here to help and your SISOs are keen to learn how to use it too</a:t>
            </a:r>
          </a:p>
          <a:p>
            <a:pPr marL="342900" indent="-342900">
              <a:buFont typeface="Arial" panose="020B0604020202020204" pitchFamily="34" charset="0"/>
              <a:buChar char="•"/>
            </a:pPr>
            <a:r>
              <a:rPr lang="en-GB" dirty="0"/>
              <a:t>The tool itself can be tweaked and updated based on feedback. Send us your thoughts, solutions and ideas for improvement as we have regular feedback points with Unify</a:t>
            </a:r>
          </a:p>
          <a:p>
            <a:pPr marL="342900" indent="-342900">
              <a:buFont typeface="Arial" panose="020B0604020202020204" pitchFamily="34" charset="0"/>
              <a:buChar char="•"/>
            </a:pPr>
            <a:r>
              <a:rPr lang="en-GB" dirty="0"/>
              <a:t>VSEND is the expected approach, it is </a:t>
            </a:r>
            <a:r>
              <a:rPr lang="en-GB" b="1" u="sng" dirty="0"/>
              <a:t>not</a:t>
            </a:r>
            <a:r>
              <a:rPr lang="en-GB" dirty="0"/>
              <a:t> a statutory tool. Like Herts Steps, if you choose not to use VSEND, you are expected to have something that will provide evidence as clearly – we are seeking consistency</a:t>
            </a:r>
          </a:p>
        </p:txBody>
      </p:sp>
    </p:spTree>
    <p:extLst>
      <p:ext uri="{BB962C8B-B14F-4D97-AF65-F5344CB8AC3E}">
        <p14:creationId xmlns:p14="http://schemas.microsoft.com/office/powerpoint/2010/main" val="1304655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C44A5E3-6A09-566C-C12E-C731616B53D1}"/>
              </a:ext>
            </a:extLst>
          </p:cNvPr>
          <p:cNvSpPr>
            <a:spLocks noGrp="1"/>
          </p:cNvSpPr>
          <p:nvPr>
            <p:ph type="body" sz="quarter" idx="12"/>
          </p:nvPr>
        </p:nvSpPr>
        <p:spPr>
          <a:xfrm>
            <a:off x="278780" y="0"/>
            <a:ext cx="8278079" cy="1029903"/>
          </a:xfrm>
        </p:spPr>
        <p:txBody>
          <a:bodyPr/>
          <a:lstStyle/>
          <a:p>
            <a:r>
              <a:rPr lang="en-GB"/>
              <a:t>Valuing SEND </a:t>
            </a:r>
            <a:r>
              <a:rPr lang="en-GB">
                <a:solidFill>
                  <a:schemeClr val="bg2">
                    <a:lumMod val="90000"/>
                  </a:schemeClr>
                </a:solidFill>
              </a:rPr>
              <a:t>|</a:t>
            </a:r>
            <a:r>
              <a:rPr lang="en-GB"/>
              <a:t> </a:t>
            </a:r>
            <a:r>
              <a:rPr lang="en-GB" b="0"/>
              <a:t>Next steps</a:t>
            </a:r>
          </a:p>
        </p:txBody>
      </p:sp>
      <p:sp>
        <p:nvSpPr>
          <p:cNvPr id="3" name="Text Placeholder 2">
            <a:extLst>
              <a:ext uri="{FF2B5EF4-FFF2-40B4-BE49-F238E27FC236}">
                <a16:creationId xmlns:a16="http://schemas.microsoft.com/office/drawing/2014/main" id="{9954C303-9343-B436-F82A-9BE1A7ACB447}"/>
              </a:ext>
            </a:extLst>
          </p:cNvPr>
          <p:cNvSpPr>
            <a:spLocks noGrp="1"/>
          </p:cNvSpPr>
          <p:nvPr>
            <p:ph type="body" sz="quarter" idx="14"/>
          </p:nvPr>
        </p:nvSpPr>
        <p:spPr>
          <a:xfrm>
            <a:off x="278780" y="1310184"/>
            <a:ext cx="8575288" cy="4292593"/>
          </a:xfrm>
        </p:spPr>
        <p:txBody>
          <a:bodyPr lIns="0" tIns="0" rIns="0" bIns="0" anchor="t"/>
          <a:lstStyle/>
          <a:p>
            <a:pPr lvl="1">
              <a:lnSpc>
                <a:spcPct val="100000"/>
              </a:lnSpc>
              <a:buFont typeface="Wingdings" pitchFamily="2" charset="2"/>
              <a:buChar char="ü"/>
            </a:pPr>
            <a:r>
              <a:rPr lang="en-GB" sz="1800">
                <a:solidFill>
                  <a:schemeClr val="tx1"/>
                </a:solidFill>
              </a:rPr>
              <a:t>Training is great, but it is easy to forget, so we encourage you to maintain the momentum.  Once you receive your login details, have a play with the system and complete your setting readiness.  We recommend doing this with your SLT.</a:t>
            </a:r>
          </a:p>
          <a:p>
            <a:pPr marL="361315" lvl="1" indent="-179705">
              <a:lnSpc>
                <a:spcPct val="100000"/>
              </a:lnSpc>
              <a:buFont typeface="Wingdings" pitchFamily="2" charset="2"/>
              <a:buChar char="ü"/>
            </a:pPr>
            <a:r>
              <a:rPr lang="en-GB" sz="1800">
                <a:solidFill>
                  <a:schemeClr val="tx1"/>
                </a:solidFill>
              </a:rPr>
              <a:t>Have a conversation with your staff team to decide which 3 children you might initially be able to use the approach with. </a:t>
            </a:r>
            <a:endParaRPr lang="en-GB" sz="1800">
              <a:solidFill>
                <a:schemeClr val="tx1"/>
              </a:solidFill>
              <a:cs typeface="Calibri"/>
            </a:endParaRPr>
          </a:p>
          <a:p>
            <a:pPr lvl="1">
              <a:lnSpc>
                <a:spcPct val="100000"/>
              </a:lnSpc>
              <a:buFont typeface="Wingdings" pitchFamily="2" charset="2"/>
              <a:buChar char="ü"/>
            </a:pPr>
            <a:r>
              <a:rPr lang="en-GB" sz="1800">
                <a:solidFill>
                  <a:schemeClr val="tx1"/>
                </a:solidFill>
              </a:rPr>
              <a:t>Remember – VSEND is great for supporting you with problem solving!</a:t>
            </a:r>
          </a:p>
          <a:p>
            <a:endParaRPr lang="en-GB">
              <a:solidFill>
                <a:schemeClr val="tx1"/>
              </a:solidFill>
            </a:endParaRPr>
          </a:p>
          <a:p>
            <a:pPr algn="ctr"/>
            <a:r>
              <a:rPr lang="en-GB" sz="1800" b="1">
                <a:solidFill>
                  <a:schemeClr val="tx1"/>
                </a:solidFill>
              </a:rPr>
              <a:t>Contact details: </a:t>
            </a:r>
          </a:p>
          <a:p>
            <a:pPr algn="ctr"/>
            <a:r>
              <a:rPr lang="en-GB" sz="1800">
                <a:solidFill>
                  <a:schemeClr val="tx1"/>
                </a:solidFill>
              </a:rPr>
              <a:t>If you have any questions or queries please contact </a:t>
            </a:r>
            <a:r>
              <a:rPr lang="en-GB" sz="1800" b="1">
                <a:solidFill>
                  <a:schemeClr val="tx1"/>
                </a:solidFill>
                <a:hlinkClick r:id="rId3">
                  <a:extLst>
                    <a:ext uri="{A12FA001-AC4F-418D-AE19-62706E023703}">
                      <ahyp:hlinkClr xmlns:ahyp="http://schemas.microsoft.com/office/drawing/2018/hyperlinkcolor" xmlns="" val="tx"/>
                    </a:ext>
                  </a:extLst>
                </a:hlinkClick>
              </a:rPr>
              <a:t>vsend@hertfordshire.gov.uk</a:t>
            </a:r>
            <a:r>
              <a:rPr lang="en-GB" sz="1800">
                <a:solidFill>
                  <a:schemeClr val="tx1"/>
                </a:solidFill>
              </a:rPr>
              <a:t> and for any technical issues after receiving your login please contact the Unify helpdesk at </a:t>
            </a:r>
            <a:r>
              <a:rPr lang="en-GB" sz="1800" b="1">
                <a:solidFill>
                  <a:schemeClr val="tx1"/>
                </a:solidFill>
                <a:hlinkClick r:id="rId4">
                  <a:extLst>
                    <a:ext uri="{A12FA001-AC4F-418D-AE19-62706E023703}">
                      <ahyp:hlinkClr xmlns:ahyp="http://schemas.microsoft.com/office/drawing/2018/hyperlinkcolor" xmlns="" val="tx"/>
                    </a:ext>
                  </a:extLst>
                </a:hlinkClick>
              </a:rPr>
              <a:t>support@unifybusiness.co.uk</a:t>
            </a:r>
            <a:r>
              <a:rPr lang="en-GB" sz="1800" b="1">
                <a:solidFill>
                  <a:schemeClr val="tx1"/>
                </a:solidFill>
              </a:rPr>
              <a:t> 	</a:t>
            </a:r>
          </a:p>
          <a:p>
            <a:pPr algn="ctr"/>
            <a:endParaRPr lang="en-GB" b="1">
              <a:solidFill>
                <a:schemeClr val="tx1"/>
              </a:solidFill>
            </a:endParaRPr>
          </a:p>
          <a:p>
            <a:pPr algn="ctr"/>
            <a:r>
              <a:rPr lang="en-GB" sz="1800" b="1">
                <a:solidFill>
                  <a:schemeClr val="tx1"/>
                </a:solidFill>
              </a:rPr>
              <a:t>Your login to VSEND should be available a week after attending training</a:t>
            </a:r>
          </a:p>
          <a:p>
            <a:pPr algn="ctr"/>
            <a:endParaRPr lang="en-GB"/>
          </a:p>
        </p:txBody>
      </p:sp>
      <p:pic>
        <p:nvPicPr>
          <p:cNvPr id="5" name="Graphic 4" descr="Email with solid fill">
            <a:extLst>
              <a:ext uri="{FF2B5EF4-FFF2-40B4-BE49-F238E27FC236}">
                <a16:creationId xmlns:a16="http://schemas.microsoft.com/office/drawing/2014/main" id="{2A45E29C-0121-B433-5299-0B846F9A5E3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912995" y="3179258"/>
            <a:ext cx="767479" cy="767479"/>
          </a:xfrm>
          <a:prstGeom prst="rect">
            <a:avLst/>
          </a:prstGeom>
        </p:spPr>
      </p:pic>
    </p:spTree>
    <p:extLst>
      <p:ext uri="{BB962C8B-B14F-4D97-AF65-F5344CB8AC3E}">
        <p14:creationId xmlns:p14="http://schemas.microsoft.com/office/powerpoint/2010/main" val="3631728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iMPOWER Master">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iMPOWER Master">
  <a:themeElements>
    <a:clrScheme name="Custom 2">
      <a:dk1>
        <a:srgbClr val="000000"/>
      </a:dk1>
      <a:lt1>
        <a:srgbClr val="FFFFFF"/>
      </a:lt1>
      <a:dk2>
        <a:srgbClr val="28AFA3"/>
      </a:dk2>
      <a:lt2>
        <a:srgbClr val="C9D300"/>
      </a:lt2>
      <a:accent1>
        <a:srgbClr val="E0386E"/>
      </a:accent1>
      <a:accent2>
        <a:srgbClr val="774F71"/>
      </a:accent2>
      <a:accent3>
        <a:srgbClr val="676766"/>
      </a:accent3>
      <a:accent4>
        <a:srgbClr val="193F78"/>
      </a:accent4>
      <a:accent5>
        <a:srgbClr val="00A3D9"/>
      </a:accent5>
      <a:accent6>
        <a:srgbClr val="F58023"/>
      </a:accent6>
      <a:hlink>
        <a:srgbClr val="B3B3B3"/>
      </a:hlink>
      <a:folHlink>
        <a:srgbClr val="E6E6E6"/>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D9C9766520E114791679ED8B6FBA3FD" ma:contentTypeVersion="2" ma:contentTypeDescription="Create a new document." ma:contentTypeScope="" ma:versionID="2fd218c1d3e04603071b63db3bbbbd88">
  <xsd:schema xmlns:xsd="http://www.w3.org/2001/XMLSchema" xmlns:xs="http://www.w3.org/2001/XMLSchema" xmlns:p="http://schemas.microsoft.com/office/2006/metadata/properties" xmlns:ns2="aefcab19-0283-4c30-88b4-7fe217b38c45" targetNamespace="http://schemas.microsoft.com/office/2006/metadata/properties" ma:root="true" ma:fieldsID="0ec6beb4a6e7fc27cd1cf614c228b3d2" ns2:_="">
    <xsd:import namespace="aefcab19-0283-4c30-88b4-7fe217b38c45"/>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fcab19-0283-4c30-88b4-7fe217b38c4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3843C30-9DE3-4BBE-B553-16249705CF75}">
  <ds:schemaRefs>
    <ds:schemaRef ds:uri="http://schemas.microsoft.com/sharepoint/v3/contenttype/forms"/>
  </ds:schemaRefs>
</ds:datastoreItem>
</file>

<file path=customXml/itemProps2.xml><?xml version="1.0" encoding="utf-8"?>
<ds:datastoreItem xmlns:ds="http://schemas.openxmlformats.org/officeDocument/2006/customXml" ds:itemID="{141992A0-F70A-42BA-ACBF-7B0A9D2C9D8A}">
  <ds:schemaRefs>
    <ds:schemaRef ds:uri="aefcab19-0283-4c30-88b4-7fe217b38c4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94E125-423E-42EE-B6B4-B0EEDA7243C4}">
  <ds:schemaRefs>
    <ds:schemaRef ds:uri="http://schemas.openxmlformats.org/package/2006/metadata/core-properties"/>
    <ds:schemaRef ds:uri="http://purl.org/dc/dcmitype/"/>
    <ds:schemaRef ds:uri="http://schemas.microsoft.com/office/infopath/2007/PartnerControls"/>
    <ds:schemaRef ds:uri="aefcab19-0283-4c30-88b4-7fe217b38c45"/>
    <ds:schemaRef ds:uri="http://purl.org/dc/elements/1.1/"/>
    <ds:schemaRef ds:uri="http://schemas.microsoft.com/office/2006/metadata/properties"/>
    <ds:schemaRef ds:uri="http://schemas.microsoft.com/office/2006/documentManagement/types"/>
    <ds:schemaRef ds:uri="http://purl.org/dc/term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2762</TotalTime>
  <Words>4968</Words>
  <Application>Microsoft Office PowerPoint</Application>
  <PresentationFormat>On-screen Show (4:3)</PresentationFormat>
  <Paragraphs>454</Paragraphs>
  <Slides>41</Slides>
  <Notes>41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41</vt:i4>
      </vt:variant>
    </vt:vector>
  </HeadingPairs>
  <TitlesOfParts>
    <vt:vector size="49" baseType="lpstr">
      <vt:lpstr>Arial</vt:lpstr>
      <vt:lpstr>Calibri</vt:lpstr>
      <vt:lpstr>Calibri Light</vt:lpstr>
      <vt:lpstr>Gill Sans MT</vt:lpstr>
      <vt:lpstr>Times New Roman</vt:lpstr>
      <vt:lpstr>Wingdings</vt:lpstr>
      <vt:lpstr>iMPOWER Master</vt:lpstr>
      <vt:lpstr>1_iMPOWER Master</vt:lpstr>
      <vt:lpstr>Hertfordshire Valuing SEND Training  </vt:lpstr>
      <vt:lpstr>PowerPoint Presentation</vt:lpstr>
      <vt:lpstr>PowerPoint Presentation</vt:lpstr>
      <vt:lpstr>PowerPoint Presentation</vt:lpstr>
      <vt:lpstr>PowerPoint Presentation</vt:lpstr>
      <vt:lpstr>Introduction to Valuing SEND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Q&amp;A opportunity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Geoff Hinkins</dc:creator>
  <cp:lastModifiedBy>Elaine Bridle</cp:lastModifiedBy>
  <cp:revision>2</cp:revision>
  <dcterms:created xsi:type="dcterms:W3CDTF">2021-07-13T14:19:37Z</dcterms:created>
  <dcterms:modified xsi:type="dcterms:W3CDTF">2023-07-05T10:32:54Z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0x010100FD9C9766520E114791679ED8B6FBA3FD</vt:lpwstr>
  </property>
  <property fmtid="{D5CDD505-2E9C-101B-9397-08002B2CF9AE}" pid="3" name="xd_ProgID">
    <vt:lpwstr/>
  </property>
  <property fmtid="{D5CDD505-2E9C-101B-9397-08002B2CF9AE}" pid="4" name="ComplianceAssetId">
    <vt:lpwstr/>
  </property>
  <property fmtid="{D5CDD505-2E9C-101B-9397-08002B2CF9AE}" pid="5" name="TemplateUrl">
    <vt:lpwstr/>
  </property>
  <property fmtid="{D5CDD505-2E9C-101B-9397-08002B2CF9AE}" pid="6" name="_ExtendedDescription">
    <vt:lpwstr/>
  </property>
  <property fmtid="{D5CDD505-2E9C-101B-9397-08002B2CF9AE}" pid="7" name="TriggerFlowInfo">
    <vt:lpwstr/>
  </property>
  <property fmtid="{D5CDD505-2E9C-101B-9397-08002B2CF9AE}" pid="8" name="xd_Signature">
    <vt:bool>false</vt:bool>
  </property>
</Properties>
</file>