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4"/>
  </p:sldMasterIdLst>
  <p:notesMasterIdLst>
    <p:notesMasterId r:id="rId7"/>
  </p:notesMasterIdLst>
  <p:sldIdLst>
    <p:sldId id="557" r:id="rId5"/>
    <p:sldId id="561" r:id="rId6"/>
  </p:sldIdLst>
  <p:sldSz cx="7559675" cy="5327650"/>
  <p:notesSz cx="4565650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37011175-ACFE-8DFE-FC4B-457E5A05094C}" name="TROY, Charlotte (HERTFORDSHIRE COMMUNITY NHS TRUST)" initials="CT" userId="S::charlotte.troy2@nhs.net::68ee55e0-84c2-4e97-ab01-fb8fa3d8202f" providerId="AD"/>
  <p188:author id="{77F37FA1-5C9A-7044-630A-1E3F8F3C4948}" name="ROBINSON, Rebecca (HERTFORDSHIRE COMMUNITY NHS TRUST)" initials="RR" userId="S::rebecca.robinson111@nhs.net::356a8f07-c208-40dd-95af-4d0fe75673a6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0068"/>
    <a:srgbClr val="D60093"/>
    <a:srgbClr val="14AED2"/>
    <a:srgbClr val="04BDE2"/>
    <a:srgbClr val="04C5EC"/>
    <a:srgbClr val="6CA6DA"/>
    <a:srgbClr val="5F9ED7"/>
    <a:srgbClr val="894690"/>
    <a:srgbClr val="BB81C1"/>
    <a:srgbClr val="E94E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247" autoAdjust="0"/>
  </p:normalViewPr>
  <p:slideViewPr>
    <p:cSldViewPr snapToGrid="0">
      <p:cViewPr varScale="1">
        <p:scale>
          <a:sx n="104" d="100"/>
          <a:sy n="104" d="100"/>
        </p:scale>
        <p:origin x="1349" y="8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8/10/relationships/authors" Target="author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1978448" cy="341064"/>
          </a:xfrm>
          <a:prstGeom prst="rect">
            <a:avLst/>
          </a:prstGeom>
        </p:spPr>
        <p:txBody>
          <a:bodyPr vert="horz" lIns="64932" tIns="32466" rIns="64932" bIns="32466" rtlCol="0"/>
          <a:lstStyle>
            <a:lvl1pPr algn="l">
              <a:defRPr sz="9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2586145" y="0"/>
            <a:ext cx="1978448" cy="341064"/>
          </a:xfrm>
          <a:prstGeom prst="rect">
            <a:avLst/>
          </a:prstGeom>
        </p:spPr>
        <p:txBody>
          <a:bodyPr vert="horz" lIns="64932" tIns="32466" rIns="64932" bIns="32466" rtlCol="0"/>
          <a:lstStyle>
            <a:lvl1pPr algn="r">
              <a:defRPr sz="900"/>
            </a:lvl1pPr>
          </a:lstStyle>
          <a:p>
            <a:fld id="{F3C1697A-C9CB-4965-8808-11A80B903832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55638" y="849313"/>
            <a:ext cx="3254375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64932" tIns="32466" rIns="64932" bIns="3246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456565" y="3271381"/>
            <a:ext cx="3652520" cy="2676585"/>
          </a:xfrm>
          <a:prstGeom prst="rect">
            <a:avLst/>
          </a:prstGeom>
        </p:spPr>
        <p:txBody>
          <a:bodyPr vert="horz" lIns="64932" tIns="32466" rIns="64932" bIns="3246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1978448" cy="341064"/>
          </a:xfrm>
          <a:prstGeom prst="rect">
            <a:avLst/>
          </a:prstGeom>
        </p:spPr>
        <p:txBody>
          <a:bodyPr vert="horz" lIns="64932" tIns="32466" rIns="64932" bIns="32466" rtlCol="0" anchor="b"/>
          <a:lstStyle>
            <a:lvl1pPr algn="l">
              <a:defRPr sz="9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2586145" y="6456612"/>
            <a:ext cx="1978448" cy="341064"/>
          </a:xfrm>
          <a:prstGeom prst="rect">
            <a:avLst/>
          </a:prstGeom>
        </p:spPr>
        <p:txBody>
          <a:bodyPr vert="horz" lIns="64932" tIns="32466" rIns="64932" bIns="32466" rtlCol="0" anchor="b"/>
          <a:lstStyle>
            <a:lvl1pPr algn="r">
              <a:defRPr sz="900"/>
            </a:lvl1pPr>
          </a:lstStyle>
          <a:p>
            <a:fld id="{1F82B394-AB68-4913-AC99-7CCC5661DA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15549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18592" rtl="0" eaLnBrk="1" latinLnBrk="0" hangingPunct="1">
      <a:defRPr sz="812" kern="1200">
        <a:solidFill>
          <a:schemeClr val="tx1"/>
        </a:solidFill>
        <a:latin typeface="+mn-lt"/>
        <a:ea typeface="+mn-ea"/>
        <a:cs typeface="+mn-cs"/>
      </a:defRPr>
    </a:lvl1pPr>
    <a:lvl2pPr marL="309296" algn="l" defTabSz="618592" rtl="0" eaLnBrk="1" latinLnBrk="0" hangingPunct="1">
      <a:defRPr sz="812" kern="1200">
        <a:solidFill>
          <a:schemeClr val="tx1"/>
        </a:solidFill>
        <a:latin typeface="+mn-lt"/>
        <a:ea typeface="+mn-ea"/>
        <a:cs typeface="+mn-cs"/>
      </a:defRPr>
    </a:lvl2pPr>
    <a:lvl3pPr marL="618592" algn="l" defTabSz="618592" rtl="0" eaLnBrk="1" latinLnBrk="0" hangingPunct="1">
      <a:defRPr sz="812" kern="1200">
        <a:solidFill>
          <a:schemeClr val="tx1"/>
        </a:solidFill>
        <a:latin typeface="+mn-lt"/>
        <a:ea typeface="+mn-ea"/>
        <a:cs typeface="+mn-cs"/>
      </a:defRPr>
    </a:lvl3pPr>
    <a:lvl4pPr marL="927887" algn="l" defTabSz="618592" rtl="0" eaLnBrk="1" latinLnBrk="0" hangingPunct="1">
      <a:defRPr sz="812" kern="1200">
        <a:solidFill>
          <a:schemeClr val="tx1"/>
        </a:solidFill>
        <a:latin typeface="+mn-lt"/>
        <a:ea typeface="+mn-ea"/>
        <a:cs typeface="+mn-cs"/>
      </a:defRPr>
    </a:lvl4pPr>
    <a:lvl5pPr marL="1237183" algn="l" defTabSz="618592" rtl="0" eaLnBrk="1" latinLnBrk="0" hangingPunct="1">
      <a:defRPr sz="812" kern="1200">
        <a:solidFill>
          <a:schemeClr val="tx1"/>
        </a:solidFill>
        <a:latin typeface="+mn-lt"/>
        <a:ea typeface="+mn-ea"/>
        <a:cs typeface="+mn-cs"/>
      </a:defRPr>
    </a:lvl5pPr>
    <a:lvl6pPr marL="1546479" algn="l" defTabSz="618592" rtl="0" eaLnBrk="1" latinLnBrk="0" hangingPunct="1">
      <a:defRPr sz="812" kern="1200">
        <a:solidFill>
          <a:schemeClr val="tx1"/>
        </a:solidFill>
        <a:latin typeface="+mn-lt"/>
        <a:ea typeface="+mn-ea"/>
        <a:cs typeface="+mn-cs"/>
      </a:defRPr>
    </a:lvl6pPr>
    <a:lvl7pPr marL="1855775" algn="l" defTabSz="618592" rtl="0" eaLnBrk="1" latinLnBrk="0" hangingPunct="1">
      <a:defRPr sz="812" kern="1200">
        <a:solidFill>
          <a:schemeClr val="tx1"/>
        </a:solidFill>
        <a:latin typeface="+mn-lt"/>
        <a:ea typeface="+mn-ea"/>
        <a:cs typeface="+mn-cs"/>
      </a:defRPr>
    </a:lvl7pPr>
    <a:lvl8pPr marL="2165071" algn="l" defTabSz="618592" rtl="0" eaLnBrk="1" latinLnBrk="0" hangingPunct="1">
      <a:defRPr sz="812" kern="1200">
        <a:solidFill>
          <a:schemeClr val="tx1"/>
        </a:solidFill>
        <a:latin typeface="+mn-lt"/>
        <a:ea typeface="+mn-ea"/>
        <a:cs typeface="+mn-cs"/>
      </a:defRPr>
    </a:lvl8pPr>
    <a:lvl9pPr marL="2474366" algn="l" defTabSz="618592" rtl="0" eaLnBrk="1" latinLnBrk="0" hangingPunct="1">
      <a:defRPr sz="81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6185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dirty="0">
                <a:solidFill>
                  <a:srgbClr val="00B0F0"/>
                </a:solidFill>
              </a:rPr>
              <a:t>Look inside to find resources, webinars and advice on supporting…</a:t>
            </a:r>
          </a:p>
          <a:p>
            <a:endParaRPr lang="en-GB" dirty="0"/>
          </a:p>
          <a:p>
            <a:r>
              <a:rPr lang="en-GB" dirty="0"/>
              <a:t>Supporting children and young people to….</a:t>
            </a:r>
          </a:p>
          <a:p>
            <a:endParaRPr lang="en-GB" dirty="0"/>
          </a:p>
          <a:p>
            <a:r>
              <a:rPr lang="en-GB" dirty="0"/>
              <a:t>?noticing adults in play/ noticing adults in play?</a:t>
            </a:r>
          </a:p>
          <a:p>
            <a:pPr marL="0" marR="0" lvl="0" indent="0" algn="l" defTabSz="6185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Accessing learning and managing change</a:t>
            </a:r>
          </a:p>
          <a:p>
            <a:endParaRPr lang="en-GB" dirty="0"/>
          </a:p>
          <a:p>
            <a:r>
              <a:rPr lang="en-GB" dirty="0"/>
              <a:t>(Developing) friendships</a:t>
            </a:r>
          </a:p>
          <a:p>
            <a:r>
              <a:rPr lang="en-GB" dirty="0"/>
              <a:t>(Social) communication</a:t>
            </a:r>
          </a:p>
          <a:p>
            <a:r>
              <a:rPr lang="en-GB" dirty="0"/>
              <a:t>Language (development)</a:t>
            </a:r>
          </a:p>
          <a:p>
            <a:r>
              <a:rPr lang="en-GB" dirty="0"/>
              <a:t>Conversations</a:t>
            </a:r>
          </a:p>
          <a:p>
            <a:endParaRPr lang="en-GB" dirty="0"/>
          </a:p>
          <a:p>
            <a:pPr marL="0" marR="0" lvl="0" indent="0" algn="l" defTabSz="6185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Social communication for children / young people beginning to use words</a:t>
            </a:r>
          </a:p>
          <a:p>
            <a:pPr marL="0" marR="0" lvl="0" indent="0" algn="l" defTabSz="6185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Social communication for children / young people using phrases</a:t>
            </a:r>
          </a:p>
          <a:p>
            <a:pPr marL="0" marR="0" lvl="0" indent="0" algn="l" defTabSz="6185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Social communication for children/ young people beginning to have conversations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82B394-AB68-4913-AC99-7CCC5661DAE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422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93352B-FD38-8A86-4CE9-BF16F9DF5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5F7B12-5D4B-E6D8-059D-319942CB722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21A0F6F-5EC5-30DA-8550-55E60D1A09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6185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dirty="0">
                <a:solidFill>
                  <a:srgbClr val="00B0F0"/>
                </a:solidFill>
              </a:rPr>
              <a:t>Look inside to find resources, webinars and advice on supporting…</a:t>
            </a:r>
          </a:p>
          <a:p>
            <a:endParaRPr lang="en-GB" dirty="0"/>
          </a:p>
          <a:p>
            <a:r>
              <a:rPr lang="en-GB" dirty="0"/>
              <a:t>Supporting children and young people to….</a:t>
            </a:r>
          </a:p>
          <a:p>
            <a:endParaRPr lang="en-GB" dirty="0"/>
          </a:p>
          <a:p>
            <a:r>
              <a:rPr lang="en-GB" dirty="0"/>
              <a:t>?noticing adults in play/ noticing adults in play?</a:t>
            </a:r>
          </a:p>
          <a:p>
            <a:pPr marL="0" marR="0" lvl="0" indent="0" algn="l" defTabSz="6185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Accessing learning and managing change</a:t>
            </a:r>
          </a:p>
          <a:p>
            <a:endParaRPr lang="en-GB" dirty="0"/>
          </a:p>
          <a:p>
            <a:r>
              <a:rPr lang="en-GB" dirty="0"/>
              <a:t>(Developing) friendships</a:t>
            </a:r>
          </a:p>
          <a:p>
            <a:r>
              <a:rPr lang="en-GB" dirty="0"/>
              <a:t>(Social) communication</a:t>
            </a:r>
          </a:p>
          <a:p>
            <a:r>
              <a:rPr lang="en-GB" dirty="0"/>
              <a:t>Language (development)</a:t>
            </a:r>
          </a:p>
          <a:p>
            <a:r>
              <a:rPr lang="en-GB" dirty="0"/>
              <a:t>Conversations</a:t>
            </a:r>
          </a:p>
          <a:p>
            <a:endParaRPr lang="en-GB" dirty="0"/>
          </a:p>
          <a:p>
            <a:pPr marL="0" marR="0" lvl="0" indent="0" algn="l" defTabSz="6185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Social communication for children / young people beginning to use words</a:t>
            </a:r>
          </a:p>
          <a:p>
            <a:pPr marL="0" marR="0" lvl="0" indent="0" algn="l" defTabSz="6185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Social communication for children / young people using phrases</a:t>
            </a:r>
          </a:p>
          <a:p>
            <a:pPr marL="0" marR="0" lvl="0" indent="0" algn="l" defTabSz="6185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Social communication for children/ young people beginning to have conversations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8428CB-1982-4936-B11E-E85908F44B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82B394-AB68-4913-AC99-7CCC5661DAE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439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871910"/>
            <a:ext cx="6425724" cy="1854811"/>
          </a:xfrm>
        </p:spPr>
        <p:txBody>
          <a:bodyPr anchor="b"/>
          <a:lstStyle>
            <a:lvl1pPr algn="ctr">
              <a:defRPr sz="466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2798250"/>
            <a:ext cx="5669756" cy="1286282"/>
          </a:xfrm>
        </p:spPr>
        <p:txBody>
          <a:bodyPr/>
          <a:lstStyle>
            <a:lvl1pPr marL="0" indent="0" algn="ctr">
              <a:buNone/>
              <a:defRPr sz="1865"/>
            </a:lvl1pPr>
            <a:lvl2pPr marL="355199" indent="0" algn="ctr">
              <a:buNone/>
              <a:defRPr sz="1554"/>
            </a:lvl2pPr>
            <a:lvl3pPr marL="710397" indent="0" algn="ctr">
              <a:buNone/>
              <a:defRPr sz="1398"/>
            </a:lvl3pPr>
            <a:lvl4pPr marL="1065596" indent="0" algn="ctr">
              <a:buNone/>
              <a:defRPr sz="1243"/>
            </a:lvl4pPr>
            <a:lvl5pPr marL="1420795" indent="0" algn="ctr">
              <a:buNone/>
              <a:defRPr sz="1243"/>
            </a:lvl5pPr>
            <a:lvl6pPr marL="1775993" indent="0" algn="ctr">
              <a:buNone/>
              <a:defRPr sz="1243"/>
            </a:lvl6pPr>
            <a:lvl7pPr marL="2131192" indent="0" algn="ctr">
              <a:buNone/>
              <a:defRPr sz="1243"/>
            </a:lvl7pPr>
            <a:lvl8pPr marL="2486391" indent="0" algn="ctr">
              <a:buNone/>
              <a:defRPr sz="1243"/>
            </a:lvl8pPr>
            <a:lvl9pPr marL="2841589" indent="0" algn="ctr">
              <a:buNone/>
              <a:defRPr sz="124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CCF5-03D0-40A2-B065-DFC28794470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77A69-4288-4528-8D77-47652BED94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6369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CCF5-03D0-40A2-B065-DFC28794470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77A69-4288-4528-8D77-47652BED94B7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2603D41-8B36-D092-731B-53D13B47B1A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56456" t="424" r="6318" b="-60"/>
          <a:stretch/>
        </p:blipFill>
        <p:spPr>
          <a:xfrm>
            <a:off x="-59501" y="0"/>
            <a:ext cx="7678677" cy="53276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CA25A1A-BC1E-E0B9-1D04-BF658FE3602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76253" t="424" r="6319" b="-60"/>
          <a:stretch/>
        </p:blipFill>
        <p:spPr>
          <a:xfrm>
            <a:off x="4783417" y="0"/>
            <a:ext cx="2776258" cy="5327650"/>
          </a:xfrm>
          <a:prstGeom prst="rect">
            <a:avLst/>
          </a:prstGeom>
        </p:spPr>
      </p:pic>
      <p:pic>
        <p:nvPicPr>
          <p:cNvPr id="9" name="Picture 11">
            <a:extLst>
              <a:ext uri="{FF2B5EF4-FFF2-40B4-BE49-F238E27FC236}">
                <a16:creationId xmlns:a16="http://schemas.microsoft.com/office/drawing/2014/main" id="{5760670A-1DF6-17F9-32CF-45F4146FC7E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l="25856" t="8995" r="11713" b="26516"/>
          <a:stretch/>
        </p:blipFill>
        <p:spPr>
          <a:xfrm>
            <a:off x="74006" y="4746788"/>
            <a:ext cx="324468" cy="419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481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1328214"/>
            <a:ext cx="6520220" cy="2216154"/>
          </a:xfrm>
        </p:spPr>
        <p:txBody>
          <a:bodyPr anchor="b"/>
          <a:lstStyle>
            <a:lvl1pPr>
              <a:defRPr sz="466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3565334"/>
            <a:ext cx="6520220" cy="1165423"/>
          </a:xfrm>
        </p:spPr>
        <p:txBody>
          <a:bodyPr/>
          <a:lstStyle>
            <a:lvl1pPr marL="0" indent="0">
              <a:buNone/>
              <a:defRPr sz="1865">
                <a:solidFill>
                  <a:schemeClr val="tx1"/>
                </a:solidFill>
              </a:defRPr>
            </a:lvl1pPr>
            <a:lvl2pPr marL="355199" indent="0">
              <a:buNone/>
              <a:defRPr sz="1554">
                <a:solidFill>
                  <a:schemeClr val="tx1">
                    <a:tint val="75000"/>
                  </a:schemeClr>
                </a:solidFill>
              </a:defRPr>
            </a:lvl2pPr>
            <a:lvl3pPr marL="710397" indent="0">
              <a:buNone/>
              <a:defRPr sz="1398">
                <a:solidFill>
                  <a:schemeClr val="tx1">
                    <a:tint val="75000"/>
                  </a:schemeClr>
                </a:solidFill>
              </a:defRPr>
            </a:lvl3pPr>
            <a:lvl4pPr marL="1065596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4pPr>
            <a:lvl5pPr marL="1420795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5pPr>
            <a:lvl6pPr marL="1775993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6pPr>
            <a:lvl7pPr marL="2131192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7pPr>
            <a:lvl8pPr marL="2486391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8pPr>
            <a:lvl9pPr marL="2841589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CCF5-03D0-40A2-B065-DFC28794470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77A69-4288-4528-8D77-47652BED94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4200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1418240"/>
            <a:ext cx="3212862" cy="33803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1418240"/>
            <a:ext cx="3212862" cy="33803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CCF5-03D0-40A2-B065-DFC28794470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77A69-4288-4528-8D77-47652BED94B7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825FBD4-3447-DA4D-7A98-AF038E2F347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56456" t="424" r="6318" b="-60"/>
          <a:stretch/>
        </p:blipFill>
        <p:spPr>
          <a:xfrm>
            <a:off x="-59501" y="0"/>
            <a:ext cx="7678677" cy="53276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0C7539F-B266-06E2-E3D4-46C6F8311FE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76253" t="424" r="6319" b="-60"/>
          <a:stretch/>
        </p:blipFill>
        <p:spPr>
          <a:xfrm>
            <a:off x="4783417" y="0"/>
            <a:ext cx="2776258" cy="5327650"/>
          </a:xfrm>
          <a:prstGeom prst="rect">
            <a:avLst/>
          </a:prstGeom>
        </p:spPr>
      </p:pic>
      <p:pic>
        <p:nvPicPr>
          <p:cNvPr id="10" name="Picture 11">
            <a:extLst>
              <a:ext uri="{FF2B5EF4-FFF2-40B4-BE49-F238E27FC236}">
                <a16:creationId xmlns:a16="http://schemas.microsoft.com/office/drawing/2014/main" id="{C7E37010-653A-AF2B-5308-562622DCF2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l="25856" t="8995" r="11713" b="26516"/>
          <a:stretch/>
        </p:blipFill>
        <p:spPr>
          <a:xfrm>
            <a:off x="74006" y="4746788"/>
            <a:ext cx="324468" cy="419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097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283649"/>
            <a:ext cx="6520220" cy="102976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1306014"/>
            <a:ext cx="3198096" cy="640058"/>
          </a:xfrm>
        </p:spPr>
        <p:txBody>
          <a:bodyPr anchor="b"/>
          <a:lstStyle>
            <a:lvl1pPr marL="0" indent="0">
              <a:buNone/>
              <a:defRPr sz="1865" b="1"/>
            </a:lvl1pPr>
            <a:lvl2pPr marL="355199" indent="0">
              <a:buNone/>
              <a:defRPr sz="1554" b="1"/>
            </a:lvl2pPr>
            <a:lvl3pPr marL="710397" indent="0">
              <a:buNone/>
              <a:defRPr sz="1398" b="1"/>
            </a:lvl3pPr>
            <a:lvl4pPr marL="1065596" indent="0">
              <a:buNone/>
              <a:defRPr sz="1243" b="1"/>
            </a:lvl4pPr>
            <a:lvl5pPr marL="1420795" indent="0">
              <a:buNone/>
              <a:defRPr sz="1243" b="1"/>
            </a:lvl5pPr>
            <a:lvl6pPr marL="1775993" indent="0">
              <a:buNone/>
              <a:defRPr sz="1243" b="1"/>
            </a:lvl6pPr>
            <a:lvl7pPr marL="2131192" indent="0">
              <a:buNone/>
              <a:defRPr sz="1243" b="1"/>
            </a:lvl7pPr>
            <a:lvl8pPr marL="2486391" indent="0">
              <a:buNone/>
              <a:defRPr sz="1243" b="1"/>
            </a:lvl8pPr>
            <a:lvl9pPr marL="2841589" indent="0">
              <a:buNone/>
              <a:defRPr sz="124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1946072"/>
            <a:ext cx="3198096" cy="2862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1306014"/>
            <a:ext cx="3213847" cy="640058"/>
          </a:xfrm>
        </p:spPr>
        <p:txBody>
          <a:bodyPr anchor="b"/>
          <a:lstStyle>
            <a:lvl1pPr marL="0" indent="0">
              <a:buNone/>
              <a:defRPr sz="1865" b="1"/>
            </a:lvl1pPr>
            <a:lvl2pPr marL="355199" indent="0">
              <a:buNone/>
              <a:defRPr sz="1554" b="1"/>
            </a:lvl2pPr>
            <a:lvl3pPr marL="710397" indent="0">
              <a:buNone/>
              <a:defRPr sz="1398" b="1"/>
            </a:lvl3pPr>
            <a:lvl4pPr marL="1065596" indent="0">
              <a:buNone/>
              <a:defRPr sz="1243" b="1"/>
            </a:lvl4pPr>
            <a:lvl5pPr marL="1420795" indent="0">
              <a:buNone/>
              <a:defRPr sz="1243" b="1"/>
            </a:lvl5pPr>
            <a:lvl6pPr marL="1775993" indent="0">
              <a:buNone/>
              <a:defRPr sz="1243" b="1"/>
            </a:lvl6pPr>
            <a:lvl7pPr marL="2131192" indent="0">
              <a:buNone/>
              <a:defRPr sz="1243" b="1"/>
            </a:lvl7pPr>
            <a:lvl8pPr marL="2486391" indent="0">
              <a:buNone/>
              <a:defRPr sz="1243" b="1"/>
            </a:lvl8pPr>
            <a:lvl9pPr marL="2841589" indent="0">
              <a:buNone/>
              <a:defRPr sz="124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1946072"/>
            <a:ext cx="3213847" cy="2862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CCF5-03D0-40A2-B065-DFC28794470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77A69-4288-4528-8D77-47652BED94B7}" type="slidenum">
              <a:rPr lang="en-GB" smtClean="0"/>
              <a:t>‹#›</a:t>
            </a:fld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478A4E0-0999-AB9A-EB6F-A1388BCA8E2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76253" t="424" r="6319" b="-60"/>
          <a:stretch/>
        </p:blipFill>
        <p:spPr>
          <a:xfrm>
            <a:off x="4783417" y="0"/>
            <a:ext cx="2776258" cy="53276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BB39D18-6CE7-964A-8B93-645715E4A60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l="25856" t="8995" r="11713" b="26516"/>
          <a:stretch/>
        </p:blipFill>
        <p:spPr>
          <a:xfrm>
            <a:off x="74006" y="4746788"/>
            <a:ext cx="324468" cy="419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391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CCF5-03D0-40A2-B065-DFC28794470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77A69-4288-4528-8D77-47652BED94B7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F5A821A-1016-54A6-494D-230D599A89F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76253" t="424" r="6319" b="-60"/>
          <a:stretch/>
        </p:blipFill>
        <p:spPr>
          <a:xfrm>
            <a:off x="4783417" y="0"/>
            <a:ext cx="2776258" cy="5327650"/>
          </a:xfrm>
          <a:prstGeom prst="rect">
            <a:avLst/>
          </a:prstGeom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id="{E23ACCD2-26CE-3898-D180-67F93EB9098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l="25856" t="8995" r="11713" b="26516"/>
          <a:stretch/>
        </p:blipFill>
        <p:spPr>
          <a:xfrm>
            <a:off x="74006" y="4746788"/>
            <a:ext cx="324468" cy="419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249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CCF5-03D0-40A2-B065-DFC28794470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77A69-4288-4528-8D77-47652BED94B7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0B57122-4F7F-9FD2-ECA2-B10C88B70D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83003" t="424" r="6319" b="1924"/>
          <a:stretch/>
        </p:blipFill>
        <p:spPr>
          <a:xfrm>
            <a:off x="5858747" y="0"/>
            <a:ext cx="1700927" cy="522159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B71E78E-543A-CF60-8248-8EFEEF2C087A}"/>
              </a:ext>
            </a:extLst>
          </p:cNvPr>
          <p:cNvSpPr/>
          <p:nvPr userDrawn="1"/>
        </p:nvSpPr>
        <p:spPr>
          <a:xfrm>
            <a:off x="5610696" y="81395"/>
            <a:ext cx="1948979" cy="7473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755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82F855F-EE8B-C7B0-E20F-57B266C7620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82613" t="4437" r="7117" b="83801"/>
          <a:stretch/>
        </p:blipFill>
        <p:spPr>
          <a:xfrm>
            <a:off x="6149340" y="222599"/>
            <a:ext cx="1336330" cy="43657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1AC3883-6AF5-B91A-807C-61B82066D2C9}"/>
              </a:ext>
            </a:extLst>
          </p:cNvPr>
          <p:cNvSpPr/>
          <p:nvPr userDrawn="1"/>
        </p:nvSpPr>
        <p:spPr>
          <a:xfrm>
            <a:off x="4625788" y="4580299"/>
            <a:ext cx="2970081" cy="7473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755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0CD39CC-AFC1-9CF0-4E58-8AF3FB2EE33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84672" t="90558" r="7377" b="2154"/>
          <a:stretch/>
        </p:blipFill>
        <p:spPr>
          <a:xfrm>
            <a:off x="6149340" y="4923144"/>
            <a:ext cx="1410337" cy="36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552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355177"/>
            <a:ext cx="2438192" cy="1243118"/>
          </a:xfrm>
        </p:spPr>
        <p:txBody>
          <a:bodyPr anchor="b"/>
          <a:lstStyle>
            <a:lvl1pPr>
              <a:defRPr sz="248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767084"/>
            <a:ext cx="3827085" cy="3786085"/>
          </a:xfrm>
        </p:spPr>
        <p:txBody>
          <a:bodyPr/>
          <a:lstStyle>
            <a:lvl1pPr>
              <a:defRPr sz="2486"/>
            </a:lvl1pPr>
            <a:lvl2pPr>
              <a:defRPr sz="2175"/>
            </a:lvl2pPr>
            <a:lvl3pPr>
              <a:defRPr sz="1865"/>
            </a:lvl3pPr>
            <a:lvl4pPr>
              <a:defRPr sz="1554"/>
            </a:lvl4pPr>
            <a:lvl5pPr>
              <a:defRPr sz="1554"/>
            </a:lvl5pPr>
            <a:lvl6pPr>
              <a:defRPr sz="1554"/>
            </a:lvl6pPr>
            <a:lvl7pPr>
              <a:defRPr sz="1554"/>
            </a:lvl7pPr>
            <a:lvl8pPr>
              <a:defRPr sz="1554"/>
            </a:lvl8pPr>
            <a:lvl9pPr>
              <a:defRPr sz="155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1598295"/>
            <a:ext cx="2438192" cy="2961039"/>
          </a:xfrm>
        </p:spPr>
        <p:txBody>
          <a:bodyPr/>
          <a:lstStyle>
            <a:lvl1pPr marL="0" indent="0">
              <a:buNone/>
              <a:defRPr sz="1243"/>
            </a:lvl1pPr>
            <a:lvl2pPr marL="355199" indent="0">
              <a:buNone/>
              <a:defRPr sz="1088"/>
            </a:lvl2pPr>
            <a:lvl3pPr marL="710397" indent="0">
              <a:buNone/>
              <a:defRPr sz="932"/>
            </a:lvl3pPr>
            <a:lvl4pPr marL="1065596" indent="0">
              <a:buNone/>
              <a:defRPr sz="777"/>
            </a:lvl4pPr>
            <a:lvl5pPr marL="1420795" indent="0">
              <a:buNone/>
              <a:defRPr sz="777"/>
            </a:lvl5pPr>
            <a:lvl6pPr marL="1775993" indent="0">
              <a:buNone/>
              <a:defRPr sz="777"/>
            </a:lvl6pPr>
            <a:lvl7pPr marL="2131192" indent="0">
              <a:buNone/>
              <a:defRPr sz="777"/>
            </a:lvl7pPr>
            <a:lvl8pPr marL="2486391" indent="0">
              <a:buNone/>
              <a:defRPr sz="777"/>
            </a:lvl8pPr>
            <a:lvl9pPr marL="2841589" indent="0">
              <a:buNone/>
              <a:defRPr sz="77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CCF5-03D0-40A2-B065-DFC28794470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77A69-4288-4528-8D77-47652BED94B7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D4DEA5D-F842-17EB-D7D3-51E05CEB582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56456" t="424" r="6318" b="-60"/>
          <a:stretch/>
        </p:blipFill>
        <p:spPr>
          <a:xfrm>
            <a:off x="-59501" y="0"/>
            <a:ext cx="7678677" cy="53276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F177EF9-C259-1C91-7EEE-75CFF2A96FD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76253" t="424" r="6319" b="-60"/>
          <a:stretch/>
        </p:blipFill>
        <p:spPr>
          <a:xfrm>
            <a:off x="4783417" y="0"/>
            <a:ext cx="2776258" cy="5327650"/>
          </a:xfrm>
          <a:prstGeom prst="rect">
            <a:avLst/>
          </a:prstGeom>
        </p:spPr>
      </p:pic>
      <p:pic>
        <p:nvPicPr>
          <p:cNvPr id="10" name="Picture 11">
            <a:extLst>
              <a:ext uri="{FF2B5EF4-FFF2-40B4-BE49-F238E27FC236}">
                <a16:creationId xmlns:a16="http://schemas.microsoft.com/office/drawing/2014/main" id="{24115736-E38B-0A8A-3E94-338EB2CDC54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l="25856" t="8995" r="11713" b="26516"/>
          <a:stretch/>
        </p:blipFill>
        <p:spPr>
          <a:xfrm>
            <a:off x="74006" y="4746788"/>
            <a:ext cx="324468" cy="419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20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355177"/>
            <a:ext cx="2438192" cy="1243118"/>
          </a:xfrm>
        </p:spPr>
        <p:txBody>
          <a:bodyPr anchor="b"/>
          <a:lstStyle>
            <a:lvl1pPr>
              <a:defRPr sz="248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767084"/>
            <a:ext cx="3827085" cy="3786085"/>
          </a:xfrm>
        </p:spPr>
        <p:txBody>
          <a:bodyPr anchor="t"/>
          <a:lstStyle>
            <a:lvl1pPr marL="0" indent="0">
              <a:buNone/>
              <a:defRPr sz="2486"/>
            </a:lvl1pPr>
            <a:lvl2pPr marL="355199" indent="0">
              <a:buNone/>
              <a:defRPr sz="2175"/>
            </a:lvl2pPr>
            <a:lvl3pPr marL="710397" indent="0">
              <a:buNone/>
              <a:defRPr sz="1865"/>
            </a:lvl3pPr>
            <a:lvl4pPr marL="1065596" indent="0">
              <a:buNone/>
              <a:defRPr sz="1554"/>
            </a:lvl4pPr>
            <a:lvl5pPr marL="1420795" indent="0">
              <a:buNone/>
              <a:defRPr sz="1554"/>
            </a:lvl5pPr>
            <a:lvl6pPr marL="1775993" indent="0">
              <a:buNone/>
              <a:defRPr sz="1554"/>
            </a:lvl6pPr>
            <a:lvl7pPr marL="2131192" indent="0">
              <a:buNone/>
              <a:defRPr sz="1554"/>
            </a:lvl7pPr>
            <a:lvl8pPr marL="2486391" indent="0">
              <a:buNone/>
              <a:defRPr sz="1554"/>
            </a:lvl8pPr>
            <a:lvl9pPr marL="2841589" indent="0">
              <a:buNone/>
              <a:defRPr sz="1554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1598295"/>
            <a:ext cx="2438192" cy="2961039"/>
          </a:xfrm>
        </p:spPr>
        <p:txBody>
          <a:bodyPr/>
          <a:lstStyle>
            <a:lvl1pPr marL="0" indent="0">
              <a:buNone/>
              <a:defRPr sz="1243"/>
            </a:lvl1pPr>
            <a:lvl2pPr marL="355199" indent="0">
              <a:buNone/>
              <a:defRPr sz="1088"/>
            </a:lvl2pPr>
            <a:lvl3pPr marL="710397" indent="0">
              <a:buNone/>
              <a:defRPr sz="932"/>
            </a:lvl3pPr>
            <a:lvl4pPr marL="1065596" indent="0">
              <a:buNone/>
              <a:defRPr sz="777"/>
            </a:lvl4pPr>
            <a:lvl5pPr marL="1420795" indent="0">
              <a:buNone/>
              <a:defRPr sz="777"/>
            </a:lvl5pPr>
            <a:lvl6pPr marL="1775993" indent="0">
              <a:buNone/>
              <a:defRPr sz="777"/>
            </a:lvl6pPr>
            <a:lvl7pPr marL="2131192" indent="0">
              <a:buNone/>
              <a:defRPr sz="777"/>
            </a:lvl7pPr>
            <a:lvl8pPr marL="2486391" indent="0">
              <a:buNone/>
              <a:defRPr sz="777"/>
            </a:lvl8pPr>
            <a:lvl9pPr marL="2841589" indent="0">
              <a:buNone/>
              <a:defRPr sz="77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CCF5-03D0-40A2-B065-DFC28794470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77A69-4288-4528-8D77-47652BED94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984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CCF5-03D0-40A2-B065-DFC28794470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77A69-4288-4528-8D77-47652BED94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882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283648"/>
            <a:ext cx="1630055" cy="451493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283648"/>
            <a:ext cx="4795669" cy="45149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CCF5-03D0-40A2-B065-DFC28794470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77A69-4288-4528-8D77-47652BED94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5336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B1238C3-231C-A8C1-CA48-3DF30811BB3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56456" t="424" r="6318" b="-60"/>
          <a:stretch/>
        </p:blipFill>
        <p:spPr>
          <a:xfrm>
            <a:off x="-59501" y="0"/>
            <a:ext cx="7678677" cy="5327650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309A02-4671-01E2-DC7C-F3D540A7B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684AB-6AC6-4204-85DC-0064A6DBCD99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3F0A6D-AEFD-3B38-97B5-8202728C8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D9DF07-4C14-DEF5-2EA1-845967043E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6453B-62B6-49A0-8674-01E865CA3BEF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BB3280C-7C9C-6B21-BE4D-EA76A51A9F2C}"/>
              </a:ext>
            </a:extLst>
          </p:cNvPr>
          <p:cNvSpPr txBox="1">
            <a:spLocks/>
          </p:cNvSpPr>
          <p:nvPr userDrawn="1"/>
        </p:nvSpPr>
        <p:spPr>
          <a:xfrm>
            <a:off x="-68181" y="0"/>
            <a:ext cx="7696036" cy="1064607"/>
          </a:xfrm>
          <a:prstGeom prst="rect">
            <a:avLst/>
          </a:prstGeom>
          <a:solidFill>
            <a:srgbClr val="CC0066"/>
          </a:solidFill>
          <a:ln>
            <a:noFill/>
          </a:ln>
        </p:spPr>
        <p:txBody>
          <a:bodyPr vert="horz" lIns="56698" tIns="28349" rIns="56698" bIns="28349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2976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F3EB89FB-B247-8141-2658-E9D91374B9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728" y="56493"/>
            <a:ext cx="6520220" cy="1029766"/>
          </a:xfrm>
        </p:spPr>
        <p:txBody>
          <a:bodyPr/>
          <a:lstStyle>
            <a:lvl1pPr algn="ctr">
              <a:defRPr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pic>
        <p:nvPicPr>
          <p:cNvPr id="2" name="Picture 11">
            <a:extLst>
              <a:ext uri="{FF2B5EF4-FFF2-40B4-BE49-F238E27FC236}">
                <a16:creationId xmlns:a16="http://schemas.microsoft.com/office/drawing/2014/main" id="{6D7D851A-EEDB-8243-F75A-DC5611982FE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l="25856" t="8995" r="11713" b="26516"/>
          <a:stretch/>
        </p:blipFill>
        <p:spPr>
          <a:xfrm>
            <a:off x="74006" y="4746788"/>
            <a:ext cx="324468" cy="419923"/>
          </a:xfrm>
          <a:prstGeom prst="rect">
            <a:avLst/>
          </a:prstGeom>
        </p:spPr>
      </p:pic>
      <p:pic>
        <p:nvPicPr>
          <p:cNvPr id="10" name="Picture 28" descr="Hertfordshire Community NHS Trust | Welwyn Garden City">
            <a:extLst>
              <a:ext uri="{FF2B5EF4-FFF2-40B4-BE49-F238E27FC236}">
                <a16:creationId xmlns:a16="http://schemas.microsoft.com/office/drawing/2014/main" id="{24E5AEEE-5FEE-1F65-9F39-4E4642E5B09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6769" y="165246"/>
            <a:ext cx="648314" cy="812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5903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283649"/>
            <a:ext cx="6520220" cy="10297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1418240"/>
            <a:ext cx="6520220" cy="3380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4937943"/>
            <a:ext cx="1700927" cy="2836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CBCCF5-03D0-40A2-B065-DFC28794470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4937943"/>
            <a:ext cx="2551390" cy="2836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4937943"/>
            <a:ext cx="1700927" cy="2836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077A69-4288-4528-8D77-47652BED94B7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802A3B2-3EE7-CF1D-B8D0-DB0C07E5788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4"/>
          <a:srcRect l="76253" t="424" r="6319" b="-60"/>
          <a:stretch/>
        </p:blipFill>
        <p:spPr>
          <a:xfrm>
            <a:off x="4783417" y="0"/>
            <a:ext cx="2776258" cy="532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262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60" r:id="rId12"/>
  </p:sldLayoutIdLst>
  <p:txStyles>
    <p:titleStyle>
      <a:lvl1pPr algn="l" defTabSz="710397" rtl="0" eaLnBrk="1" latinLnBrk="0" hangingPunct="1">
        <a:lnSpc>
          <a:spcPct val="90000"/>
        </a:lnSpc>
        <a:spcBef>
          <a:spcPct val="0"/>
        </a:spcBef>
        <a:buNone/>
        <a:defRPr sz="341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7599" indent="-177599" algn="l" defTabSz="710397" rtl="0" eaLnBrk="1" latinLnBrk="0" hangingPunct="1">
        <a:lnSpc>
          <a:spcPct val="90000"/>
        </a:lnSpc>
        <a:spcBef>
          <a:spcPts val="777"/>
        </a:spcBef>
        <a:buFont typeface="Arial" panose="020B0604020202020204" pitchFamily="34" charset="0"/>
        <a:buChar char="•"/>
        <a:defRPr sz="2175" kern="1200">
          <a:solidFill>
            <a:schemeClr val="tx1"/>
          </a:solidFill>
          <a:latin typeface="+mn-lt"/>
          <a:ea typeface="+mn-ea"/>
          <a:cs typeface="+mn-cs"/>
        </a:defRPr>
      </a:lvl1pPr>
      <a:lvl2pPr marL="532798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865" kern="1200">
          <a:solidFill>
            <a:schemeClr val="tx1"/>
          </a:solidFill>
          <a:latin typeface="+mn-lt"/>
          <a:ea typeface="+mn-ea"/>
          <a:cs typeface="+mn-cs"/>
        </a:defRPr>
      </a:lvl2pPr>
      <a:lvl3pPr marL="887997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554" kern="1200">
          <a:solidFill>
            <a:schemeClr val="tx1"/>
          </a:solidFill>
          <a:latin typeface="+mn-lt"/>
          <a:ea typeface="+mn-ea"/>
          <a:cs typeface="+mn-cs"/>
        </a:defRPr>
      </a:lvl3pPr>
      <a:lvl4pPr marL="1243195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398" kern="1200">
          <a:solidFill>
            <a:schemeClr val="tx1"/>
          </a:solidFill>
          <a:latin typeface="+mn-lt"/>
          <a:ea typeface="+mn-ea"/>
          <a:cs typeface="+mn-cs"/>
        </a:defRPr>
      </a:lvl4pPr>
      <a:lvl5pPr marL="1598394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398" kern="1200">
          <a:solidFill>
            <a:schemeClr val="tx1"/>
          </a:solidFill>
          <a:latin typeface="+mn-lt"/>
          <a:ea typeface="+mn-ea"/>
          <a:cs typeface="+mn-cs"/>
        </a:defRPr>
      </a:lvl5pPr>
      <a:lvl6pPr marL="1953593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398" kern="1200">
          <a:solidFill>
            <a:schemeClr val="tx1"/>
          </a:solidFill>
          <a:latin typeface="+mn-lt"/>
          <a:ea typeface="+mn-ea"/>
          <a:cs typeface="+mn-cs"/>
        </a:defRPr>
      </a:lvl6pPr>
      <a:lvl7pPr marL="2308791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398" kern="1200">
          <a:solidFill>
            <a:schemeClr val="tx1"/>
          </a:solidFill>
          <a:latin typeface="+mn-lt"/>
          <a:ea typeface="+mn-ea"/>
          <a:cs typeface="+mn-cs"/>
        </a:defRPr>
      </a:lvl7pPr>
      <a:lvl8pPr marL="2663990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398" kern="1200">
          <a:solidFill>
            <a:schemeClr val="tx1"/>
          </a:solidFill>
          <a:latin typeface="+mn-lt"/>
          <a:ea typeface="+mn-ea"/>
          <a:cs typeface="+mn-cs"/>
        </a:defRPr>
      </a:lvl8pPr>
      <a:lvl9pPr marL="3019189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3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1pPr>
      <a:lvl2pPr marL="355199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2pPr>
      <a:lvl3pPr marL="710397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3pPr>
      <a:lvl4pPr marL="1065596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4pPr>
      <a:lvl5pPr marL="1420795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5pPr>
      <a:lvl6pPr marL="1775993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6pPr>
      <a:lvl7pPr marL="2131192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7pPr>
      <a:lvl8pPr marL="2486391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8pPr>
      <a:lvl9pPr marL="2841589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ct.nhs.uk/CYPT-SALT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BD355-54F0-093F-2BDA-5F4E00387B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37">
            <a:extLst>
              <a:ext uri="{FF2B5EF4-FFF2-40B4-BE49-F238E27FC236}">
                <a16:creationId xmlns:a16="http://schemas.microsoft.com/office/drawing/2014/main" id="{78243AE4-49AB-20D9-194F-1D9EBB08C783}"/>
              </a:ext>
            </a:extLst>
          </p:cNvPr>
          <p:cNvSpPr txBox="1"/>
          <p:nvPr/>
        </p:nvSpPr>
        <p:spPr>
          <a:xfrm>
            <a:off x="4411506" y="1581343"/>
            <a:ext cx="2980534" cy="31393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Watch our FREE webinar on</a:t>
            </a:r>
          </a:p>
          <a:p>
            <a:pPr algn="ctr"/>
            <a:r>
              <a:rPr lang="en-GB" sz="1200" b="1" dirty="0">
                <a:solidFill>
                  <a:srgbClr val="960068"/>
                </a:solidFill>
              </a:rPr>
              <a:t>The Special 9</a:t>
            </a:r>
          </a:p>
          <a:p>
            <a:pPr algn="ctr"/>
            <a:endParaRPr lang="en-GB" sz="1200" b="1" dirty="0">
              <a:solidFill>
                <a:srgbClr val="960068"/>
              </a:solidFill>
            </a:endParaRPr>
          </a:p>
          <a:p>
            <a:pPr algn="ctr"/>
            <a:endParaRPr lang="en-GB" sz="1200" b="1" dirty="0">
              <a:solidFill>
                <a:srgbClr val="FF0000"/>
              </a:solidFill>
            </a:endParaRPr>
          </a:p>
          <a:p>
            <a:pPr algn="ctr"/>
            <a:endParaRPr lang="en-GB" sz="1200" b="1" dirty="0"/>
          </a:p>
          <a:p>
            <a:pPr algn="ctr"/>
            <a:endParaRPr lang="en-GB" sz="1200" b="1" dirty="0"/>
          </a:p>
          <a:p>
            <a:pPr algn="ctr"/>
            <a:r>
              <a:rPr lang="en-GB" sz="1200" b="1" dirty="0"/>
              <a:t>Scan this QR code to access The Special 9 poster to display at your setting:</a:t>
            </a:r>
          </a:p>
          <a:p>
            <a:pPr algn="ctr"/>
            <a:endParaRPr lang="en-GB" sz="1200" b="1" dirty="0">
              <a:solidFill>
                <a:srgbClr val="FF0000"/>
              </a:solidFill>
            </a:endParaRPr>
          </a:p>
          <a:p>
            <a:pPr algn="ctr"/>
            <a:endParaRPr lang="en-GB" sz="1200" b="1" dirty="0"/>
          </a:p>
          <a:p>
            <a:pPr algn="ctr"/>
            <a:endParaRPr lang="en-GB" sz="1200" b="1" dirty="0"/>
          </a:p>
          <a:p>
            <a:pPr algn="ctr"/>
            <a:endParaRPr lang="en-GB" sz="1200" b="1" dirty="0"/>
          </a:p>
          <a:p>
            <a:pPr algn="ctr"/>
            <a:r>
              <a:rPr lang="en-GB" sz="1200" b="1" dirty="0"/>
              <a:t>You can also visit the service webpage:</a:t>
            </a:r>
          </a:p>
          <a:p>
            <a:pPr algn="ctr"/>
            <a:r>
              <a:rPr lang="en-GB" sz="1200" b="1" dirty="0">
                <a:hlinkClick r:id="rId3"/>
              </a:rPr>
              <a:t>www.hct.nhs.uk/CYPT-SALT</a:t>
            </a:r>
            <a:r>
              <a:rPr lang="en-GB" sz="1200" b="1" dirty="0"/>
              <a:t> </a:t>
            </a:r>
          </a:p>
          <a:p>
            <a:pPr algn="ctr"/>
            <a:endParaRPr lang="en-GB" sz="1200" b="1" dirty="0"/>
          </a:p>
          <a:p>
            <a:pPr algn="ctr"/>
            <a:r>
              <a:rPr lang="en-GB" b="1" kern="0" dirty="0">
                <a:solidFill>
                  <a:srgbClr val="F07902"/>
                </a:solidFill>
                <a:ea typeface="ＭＳ Ｐゴシック"/>
              </a:rPr>
              <a:t>Turn over to find out more!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9379EA9-4588-15F6-C4E3-A8933EFD763A}"/>
              </a:ext>
            </a:extLst>
          </p:cNvPr>
          <p:cNvGrpSpPr/>
          <p:nvPr/>
        </p:nvGrpSpPr>
        <p:grpSpPr>
          <a:xfrm>
            <a:off x="-8898" y="4930191"/>
            <a:ext cx="5994920" cy="307777"/>
            <a:chOff x="-66676" y="235210"/>
            <a:chExt cx="5799824" cy="298190"/>
          </a:xfrm>
          <a:solidFill>
            <a:srgbClr val="960068"/>
          </a:solidFill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5F0A231-CDB7-E921-BCA4-4880215A3AE4}"/>
                </a:ext>
              </a:extLst>
            </p:cNvPr>
            <p:cNvSpPr/>
            <p:nvPr/>
          </p:nvSpPr>
          <p:spPr>
            <a:xfrm>
              <a:off x="-66676" y="235210"/>
              <a:ext cx="5667375" cy="29819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7B698410-2C95-D759-FDE7-B48244A7E2D6}"/>
                </a:ext>
              </a:extLst>
            </p:cNvPr>
            <p:cNvSpPr/>
            <p:nvPr/>
          </p:nvSpPr>
          <p:spPr>
            <a:xfrm>
              <a:off x="5411100" y="235210"/>
              <a:ext cx="322048" cy="29819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B722C0A6-5988-FBB4-9BBE-65CCB43B13D5}"/>
              </a:ext>
            </a:extLst>
          </p:cNvPr>
          <p:cNvSpPr txBox="1"/>
          <p:nvPr/>
        </p:nvSpPr>
        <p:spPr>
          <a:xfrm>
            <a:off x="168404" y="4930191"/>
            <a:ext cx="56807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chemeClr val="bg1"/>
                </a:solidFill>
              </a:rPr>
              <a:t>HCT Children &amp; Young People’s Therapies Service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7120A90-E86C-2852-1D5E-63E9A91DB60B}"/>
              </a:ext>
            </a:extLst>
          </p:cNvPr>
          <p:cNvSpPr txBox="1"/>
          <p:nvPr/>
        </p:nvSpPr>
        <p:spPr>
          <a:xfrm>
            <a:off x="198333" y="4089965"/>
            <a:ext cx="366056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ＭＳ Ｐゴシック"/>
              </a:rPr>
              <a:t>Follow these 9 principles to create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ＭＳ Ｐゴシック"/>
              </a:rPr>
              <a:t>a communication friendly environment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ＭＳ Ｐゴシック"/>
              </a:rPr>
              <a:t>in your setting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30B05030-0806-5BE7-33F3-64AF6B47639B}"/>
              </a:ext>
            </a:extLst>
          </p:cNvPr>
          <p:cNvCxnSpPr>
            <a:cxnSpLocks/>
          </p:cNvCxnSpPr>
          <p:nvPr/>
        </p:nvCxnSpPr>
        <p:spPr>
          <a:xfrm>
            <a:off x="4043098" y="189879"/>
            <a:ext cx="0" cy="4537188"/>
          </a:xfrm>
          <a:prstGeom prst="line">
            <a:avLst/>
          </a:prstGeom>
          <a:ln w="57150">
            <a:solidFill>
              <a:srgbClr val="14AED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8" name="Group 57">
            <a:extLst>
              <a:ext uri="{FF2B5EF4-FFF2-40B4-BE49-F238E27FC236}">
                <a16:creationId xmlns:a16="http://schemas.microsoft.com/office/drawing/2014/main" id="{053EDBD5-1B59-7CB7-399E-525724A4A10D}"/>
              </a:ext>
            </a:extLst>
          </p:cNvPr>
          <p:cNvGrpSpPr/>
          <p:nvPr/>
        </p:nvGrpSpPr>
        <p:grpSpPr>
          <a:xfrm>
            <a:off x="4353635" y="791652"/>
            <a:ext cx="3206039" cy="538905"/>
            <a:chOff x="1959959" y="2041731"/>
            <a:chExt cx="3693182" cy="538905"/>
          </a:xfrm>
          <a:solidFill>
            <a:schemeClr val="accent2"/>
          </a:solidFill>
        </p:grpSpPr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2D317865-933F-4E2B-C308-A0DE321725FA}"/>
                </a:ext>
              </a:extLst>
            </p:cNvPr>
            <p:cNvSpPr/>
            <p:nvPr/>
          </p:nvSpPr>
          <p:spPr>
            <a:xfrm flipH="1">
              <a:off x="2217420" y="2041731"/>
              <a:ext cx="3435721" cy="5389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F61B4B06-6228-9534-2B25-0BE7CC5129CA}"/>
                </a:ext>
              </a:extLst>
            </p:cNvPr>
            <p:cNvSpPr/>
            <p:nvPr/>
          </p:nvSpPr>
          <p:spPr>
            <a:xfrm flipH="1">
              <a:off x="1959959" y="2041731"/>
              <a:ext cx="473246" cy="53890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7" name="TextBox 56">
            <a:extLst>
              <a:ext uri="{FF2B5EF4-FFF2-40B4-BE49-F238E27FC236}">
                <a16:creationId xmlns:a16="http://schemas.microsoft.com/office/drawing/2014/main" id="{0A13C35C-BE43-89C3-13F3-2179DE9CC89A}"/>
              </a:ext>
            </a:extLst>
          </p:cNvPr>
          <p:cNvSpPr txBox="1"/>
          <p:nvPr/>
        </p:nvSpPr>
        <p:spPr>
          <a:xfrm flipH="1">
            <a:off x="4681181" y="791652"/>
            <a:ext cx="267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chemeClr val="bg1"/>
                </a:solidFill>
              </a:rPr>
              <a:t>Follow the links below for further resources and advice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E20A1C-EEA5-0865-CB9C-5A1783369A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523" y="189879"/>
            <a:ext cx="2726179" cy="384930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2DC6EBF-52EA-4F53-65F0-DCDA8117F8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57877" y="1993922"/>
            <a:ext cx="687792" cy="687792"/>
          </a:xfrm>
          <a:prstGeom prst="rect">
            <a:avLst/>
          </a:prstGeom>
        </p:spPr>
      </p:pic>
      <p:pic>
        <p:nvPicPr>
          <p:cNvPr id="1027" name="Picture 3">
            <a:extLst>
              <a:ext uri="{FF2B5EF4-FFF2-40B4-BE49-F238E27FC236}">
                <a16:creationId xmlns:a16="http://schemas.microsoft.com/office/drawing/2014/main" id="{277E18E8-D594-3BE1-525B-10DB0736C4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84" t="7182" r="7491" b="6502"/>
          <a:stretch>
            <a:fillRect/>
          </a:stretch>
        </p:blipFill>
        <p:spPr bwMode="auto">
          <a:xfrm>
            <a:off x="5608346" y="3151003"/>
            <a:ext cx="586854" cy="593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74326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A6BA4B-4FB5-E693-807C-08DB27DDF2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>
            <a:extLst>
              <a:ext uri="{FF2B5EF4-FFF2-40B4-BE49-F238E27FC236}">
                <a16:creationId xmlns:a16="http://schemas.microsoft.com/office/drawing/2014/main" id="{42425A23-1E7A-5A00-267F-30F86F66E9E3}"/>
              </a:ext>
            </a:extLst>
          </p:cNvPr>
          <p:cNvGrpSpPr/>
          <p:nvPr/>
        </p:nvGrpSpPr>
        <p:grpSpPr>
          <a:xfrm>
            <a:off x="-1" y="235209"/>
            <a:ext cx="6041814" cy="455255"/>
            <a:chOff x="-1" y="235209"/>
            <a:chExt cx="5486401" cy="455255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013ADF4E-9CF1-4DBF-4D0B-C3032B187E48}"/>
                </a:ext>
              </a:extLst>
            </p:cNvPr>
            <p:cNvSpPr/>
            <p:nvPr/>
          </p:nvSpPr>
          <p:spPr>
            <a:xfrm>
              <a:off x="-1" y="235209"/>
              <a:ext cx="5241360" cy="455255"/>
            </a:xfrm>
            <a:prstGeom prst="rect">
              <a:avLst/>
            </a:prstGeom>
            <a:solidFill>
              <a:srgbClr val="14AED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19F71E1F-DFC4-3502-87F4-A7876D1782F5}"/>
                </a:ext>
              </a:extLst>
            </p:cNvPr>
            <p:cNvSpPr/>
            <p:nvPr/>
          </p:nvSpPr>
          <p:spPr>
            <a:xfrm>
              <a:off x="5066012" y="235209"/>
              <a:ext cx="420388" cy="455255"/>
            </a:xfrm>
            <a:prstGeom prst="ellipse">
              <a:avLst/>
            </a:prstGeom>
            <a:solidFill>
              <a:srgbClr val="14AED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86EB8035-44A0-D165-58B3-5AD7A323AE30}"/>
              </a:ext>
            </a:extLst>
          </p:cNvPr>
          <p:cNvSpPr txBox="1"/>
          <p:nvPr/>
        </p:nvSpPr>
        <p:spPr>
          <a:xfrm>
            <a:off x="305308" y="235125"/>
            <a:ext cx="568071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solidFill>
                  <a:schemeClr val="bg1"/>
                </a:solidFill>
              </a:rPr>
              <a:t>The </a:t>
            </a:r>
            <a:r>
              <a:rPr lang="en-GB" sz="2200" b="1" dirty="0"/>
              <a:t>Special 9</a:t>
            </a:r>
            <a:r>
              <a:rPr lang="en-GB" sz="2200" b="1" dirty="0">
                <a:solidFill>
                  <a:schemeClr val="bg1"/>
                </a:solidFill>
              </a:rPr>
              <a:t> communication principles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0EAB389-4CD0-D319-430D-788D7B4895CC}"/>
              </a:ext>
            </a:extLst>
          </p:cNvPr>
          <p:cNvGrpSpPr/>
          <p:nvPr/>
        </p:nvGrpSpPr>
        <p:grpSpPr>
          <a:xfrm>
            <a:off x="-8898" y="4930191"/>
            <a:ext cx="5994920" cy="307777"/>
            <a:chOff x="-66676" y="235210"/>
            <a:chExt cx="5799824" cy="298190"/>
          </a:xfrm>
          <a:solidFill>
            <a:srgbClr val="960068"/>
          </a:solidFill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B0DD59C-D936-995D-B991-8D9354AEAFCA}"/>
                </a:ext>
              </a:extLst>
            </p:cNvPr>
            <p:cNvSpPr/>
            <p:nvPr/>
          </p:nvSpPr>
          <p:spPr>
            <a:xfrm>
              <a:off x="-66676" y="235210"/>
              <a:ext cx="5667375" cy="29819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57C10279-B10D-2178-C5D2-C1BADB119F8A}"/>
                </a:ext>
              </a:extLst>
            </p:cNvPr>
            <p:cNvSpPr/>
            <p:nvPr/>
          </p:nvSpPr>
          <p:spPr>
            <a:xfrm>
              <a:off x="5411100" y="235210"/>
              <a:ext cx="322048" cy="29819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95F65286-BE49-F413-48D0-13D01A701333}"/>
              </a:ext>
            </a:extLst>
          </p:cNvPr>
          <p:cNvSpPr txBox="1"/>
          <p:nvPr/>
        </p:nvSpPr>
        <p:spPr>
          <a:xfrm>
            <a:off x="168404" y="4930191"/>
            <a:ext cx="56807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chemeClr val="bg1"/>
                </a:solidFill>
              </a:rPr>
              <a:t>HCT Children &amp; Young People’s Therapies Service</a:t>
            </a: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2CCDFE72-4164-149E-C064-E779E07BA1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89" y="984647"/>
            <a:ext cx="1416060" cy="160039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0116956B-AB6E-78F1-0BEF-86F39B6564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9638" y="1152637"/>
            <a:ext cx="1451189" cy="1621417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FD074D6-AA0A-B4CF-E752-E2955F0F24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30006" y="984647"/>
            <a:ext cx="1451189" cy="1616676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601BD37-D382-4E86-6B05-EFEB6DE959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26104" y="1152637"/>
            <a:ext cx="1451189" cy="1621416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63BEF166-BEDB-8DBA-47D0-8F36539DCFB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19919" y="984647"/>
            <a:ext cx="1451189" cy="1621417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B97F2E46-C003-3C68-B091-AFAECA33B56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4903" y="2960539"/>
            <a:ext cx="1434742" cy="1594158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250BC5EC-E33A-EE88-F30B-48004CA046C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26714" y="3149548"/>
            <a:ext cx="1426727" cy="1616676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F447BD97-B132-583A-2EFE-7BE30350625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94324" y="3151670"/>
            <a:ext cx="1451189" cy="1612432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434A9128-D0F7-6941-1062-F6A98CC5EDF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00510" y="2955298"/>
            <a:ext cx="1451189" cy="1620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3533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7A2AAC79800864BB15C922BC0D624CC" ma:contentTypeVersion="12" ma:contentTypeDescription="Create a new document." ma:contentTypeScope="" ma:versionID="01a5adaf14bebc3c55a9554ef1030b17">
  <xsd:schema xmlns:xsd="http://www.w3.org/2001/XMLSchema" xmlns:xs="http://www.w3.org/2001/XMLSchema" xmlns:p="http://schemas.microsoft.com/office/2006/metadata/properties" xmlns:ns1="http://schemas.microsoft.com/sharepoint/v3" xmlns:ns2="55644e81-b6de-490e-873f-c1c5c49da085" xmlns:ns3="4e91919e-f2f3-4acf-962b-9d9021ac8b69" targetNamespace="http://schemas.microsoft.com/office/2006/metadata/properties" ma:root="true" ma:fieldsID="1ce90f360956bde40631db897a05eb9c" ns1:_="" ns2:_="" ns3:_="">
    <xsd:import namespace="http://schemas.microsoft.com/sharepoint/v3"/>
    <xsd:import namespace="55644e81-b6de-490e-873f-c1c5c49da085"/>
    <xsd:import namespace="4e91919e-f2f3-4acf-962b-9d9021ac8b6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644e81-b6de-490e-873f-c1c5c49da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91919e-f2f3-4acf-962b-9d9021ac8b6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4521E2A-E9C3-44A5-B02A-CA442667F0EA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2.xml><?xml version="1.0" encoding="utf-8"?>
<ds:datastoreItem xmlns:ds="http://schemas.openxmlformats.org/officeDocument/2006/customXml" ds:itemID="{D40BAC5A-01E7-48D5-88AB-C18282BBAF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55644e81-b6de-490e-873f-c1c5c49da085"/>
    <ds:schemaRef ds:uri="4e91919e-f2f3-4acf-962b-9d9021ac8b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422383D-DB52-4D31-91C4-7284BBF2F14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1195</TotalTime>
  <Words>249</Words>
  <Application>Microsoft Office PowerPoint</Application>
  <PresentationFormat>Custom</PresentationFormat>
  <Paragraphs>54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2013 - 2022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APPLEBY, Rebecca (HERTFORDSHIRE COMMUNITY NHS TRUST)</dc:creator>
  <cp:lastModifiedBy>Cheryl Mence</cp:lastModifiedBy>
  <cp:revision>42</cp:revision>
  <cp:lastPrinted>2025-07-24T10:48:22Z</cp:lastPrinted>
  <dcterms:created xsi:type="dcterms:W3CDTF">2023-03-30T19:35:21Z</dcterms:created>
  <dcterms:modified xsi:type="dcterms:W3CDTF">2026-06-24T18:23:27Z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0x01010037A2AAC79800864BB15C922BC0D624CC</vt:lpwstr>
  </property>
</Properties>
</file>